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6" r:id="rId1"/>
    <p:sldMasterId id="2147484086" r:id="rId2"/>
    <p:sldMasterId id="2147484122" r:id="rId3"/>
  </p:sldMasterIdLst>
  <p:notesMasterIdLst>
    <p:notesMasterId r:id="rId23"/>
  </p:notesMasterIdLst>
  <p:handoutMasterIdLst>
    <p:handoutMasterId r:id="rId24"/>
  </p:handoutMasterIdLst>
  <p:sldIdLst>
    <p:sldId id="597" r:id="rId4"/>
    <p:sldId id="643" r:id="rId5"/>
    <p:sldId id="660" r:id="rId6"/>
    <p:sldId id="666" r:id="rId7"/>
    <p:sldId id="667" r:id="rId8"/>
    <p:sldId id="644" r:id="rId9"/>
    <p:sldId id="661" r:id="rId10"/>
    <p:sldId id="646" r:id="rId11"/>
    <p:sldId id="647" r:id="rId12"/>
    <p:sldId id="645" r:id="rId13"/>
    <p:sldId id="648" r:id="rId14"/>
    <p:sldId id="662" r:id="rId15"/>
    <p:sldId id="636" r:id="rId16"/>
    <p:sldId id="656" r:id="rId17"/>
    <p:sldId id="663" r:id="rId18"/>
    <p:sldId id="657" r:id="rId19"/>
    <p:sldId id="664" r:id="rId20"/>
    <p:sldId id="665" r:id="rId21"/>
    <p:sldId id="659" r:id="rId22"/>
  </p:sldIdLst>
  <p:sldSz cx="12801600" cy="9601200" type="A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577850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1158875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7383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23193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260D7A-45DB-4C9A-8A01-8F020885147A}">
          <p14:sldIdLst>
            <p14:sldId id="597"/>
            <p14:sldId id="643"/>
            <p14:sldId id="660"/>
            <p14:sldId id="666"/>
            <p14:sldId id="667"/>
            <p14:sldId id="644"/>
            <p14:sldId id="661"/>
            <p14:sldId id="646"/>
            <p14:sldId id="647"/>
            <p14:sldId id="645"/>
            <p14:sldId id="648"/>
            <p14:sldId id="662"/>
            <p14:sldId id="636"/>
            <p14:sldId id="656"/>
            <p14:sldId id="663"/>
            <p14:sldId id="657"/>
            <p14:sldId id="664"/>
            <p14:sldId id="665"/>
            <p14:sldId id="6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1"/>
    <a:srgbClr val="0068AF"/>
    <a:srgbClr val="0D79CA"/>
    <a:srgbClr val="6666FF"/>
    <a:srgbClr val="FEA544"/>
    <a:srgbClr val="FFCC66"/>
    <a:srgbClr val="D2E9FE"/>
    <a:srgbClr val="9EE0F8"/>
    <a:srgbClr val="FFCC00"/>
    <a:srgbClr val="348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89186" autoAdjust="0"/>
  </p:normalViewPr>
  <p:slideViewPr>
    <p:cSldViewPr snapToGrid="0">
      <p:cViewPr varScale="1">
        <p:scale>
          <a:sx n="84" d="100"/>
          <a:sy n="84" d="100"/>
        </p:scale>
        <p:origin x="720" y="90"/>
      </p:cViewPr>
      <p:guideLst>
        <p:guide orient="horz" pos="3024"/>
        <p:guide pos="4033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-276" y="-78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2400" dirty="0"/>
              <a:t>Структура денежных потоков</a:t>
            </a:r>
            <a:br>
              <a:rPr lang="ru-RU" sz="2400" dirty="0"/>
            </a:br>
            <a:r>
              <a:rPr lang="ru-RU" sz="2400" dirty="0"/>
              <a:t>во время </a:t>
            </a:r>
            <a:r>
              <a:rPr lang="ru-RU" sz="2400" dirty="0" smtClean="0"/>
              <a:t>эксплуатации, млн. руб. </a:t>
            </a:r>
            <a:endParaRPr lang="en-US" sz="2400" dirty="0"/>
          </a:p>
        </c:rich>
      </c:tx>
      <c:layout/>
      <c:overlay val="0"/>
    </c:title>
    <c:autoTitleDeleted val="0"/>
    <c:plotArea>
      <c:layout/>
      <c:areaChart>
        <c:grouping val="stacked"/>
        <c:varyColors val="0"/>
        <c:ser>
          <c:idx val="5"/>
          <c:order val="0"/>
          <c:tx>
            <c:strRef>
              <c:f>FS_A!$C$126</c:f>
              <c:strCache>
                <c:ptCount val="1"/>
                <c:pt idx="0">
                  <c:v>Расходы на эксплуатацию</c:v>
                </c:pt>
              </c:strCache>
            </c:strRef>
          </c:tx>
          <c:cat>
            <c:numRef>
              <c:f>FS_A!$L$121:$AG$121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FS_A!$L$126:$AG$126</c:f>
              <c:numCache>
                <c:formatCode>#,##0;\(#,##0\);\-</c:formatCode>
                <c:ptCount val="17"/>
                <c:pt idx="0">
                  <c:v>0</c:v>
                </c:pt>
                <c:pt idx="1">
                  <c:v>363.42660629123026</c:v>
                </c:pt>
                <c:pt idx="2">
                  <c:v>376.8279748133603</c:v>
                </c:pt>
                <c:pt idx="3">
                  <c:v>389.57845362805097</c:v>
                </c:pt>
                <c:pt idx="4">
                  <c:v>468.82178307230356</c:v>
                </c:pt>
                <c:pt idx="5">
                  <c:v>458.39029905030952</c:v>
                </c:pt>
                <c:pt idx="6">
                  <c:v>427.08619294767414</c:v>
                </c:pt>
                <c:pt idx="7">
                  <c:v>436.78372067248296</c:v>
                </c:pt>
                <c:pt idx="8">
                  <c:v>522.23695252529751</c:v>
                </c:pt>
                <c:pt idx="9">
                  <c:v>458.28214213036063</c:v>
                </c:pt>
                <c:pt idx="10">
                  <c:v>518.26709466280147</c:v>
                </c:pt>
                <c:pt idx="11">
                  <c:v>477.63659788641246</c:v>
                </c:pt>
                <c:pt idx="12">
                  <c:v>909.02988718960842</c:v>
                </c:pt>
                <c:pt idx="13">
                  <c:v>497.35322345886163</c:v>
                </c:pt>
                <c:pt idx="14">
                  <c:v>507.49365603336918</c:v>
                </c:pt>
                <c:pt idx="15">
                  <c:v>573.42166061789521</c:v>
                </c:pt>
                <c:pt idx="16">
                  <c:v>0</c:v>
                </c:pt>
              </c:numCache>
            </c:numRef>
          </c:val>
        </c:ser>
        <c:ser>
          <c:idx val="6"/>
          <c:order val="1"/>
          <c:tx>
            <c:strRef>
              <c:f>FS_A!$C$127</c:f>
              <c:strCache>
                <c:ptCount val="1"/>
                <c:pt idx="0">
                  <c:v>Налоги</c:v>
                </c:pt>
              </c:strCache>
            </c:strRef>
          </c:tx>
          <c:cat>
            <c:numRef>
              <c:f>FS_A!$L$121:$AG$121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FS_A!$L$127:$AG$127</c:f>
              <c:numCache>
                <c:formatCode>#,##0;\(#,##0\);\-</c:formatCode>
                <c:ptCount val="17"/>
                <c:pt idx="0">
                  <c:v>0</c:v>
                </c:pt>
                <c:pt idx="1">
                  <c:v>356.12513713024146</c:v>
                </c:pt>
                <c:pt idx="2">
                  <c:v>328.33880586474993</c:v>
                </c:pt>
                <c:pt idx="3">
                  <c:v>298.9561190091033</c:v>
                </c:pt>
                <c:pt idx="4">
                  <c:v>253.41982051560763</c:v>
                </c:pt>
                <c:pt idx="5">
                  <c:v>225.66480864147607</c:v>
                </c:pt>
                <c:pt idx="6">
                  <c:v>246.23194440106991</c:v>
                </c:pt>
                <c:pt idx="7">
                  <c:v>301.65960681357018</c:v>
                </c:pt>
                <c:pt idx="8">
                  <c:v>358.45312724421029</c:v>
                </c:pt>
                <c:pt idx="9">
                  <c:v>453.10770779184475</c:v>
                </c:pt>
                <c:pt idx="10">
                  <c:v>525.01796477188566</c:v>
                </c:pt>
                <c:pt idx="11">
                  <c:v>598.81872405354193</c:v>
                </c:pt>
                <c:pt idx="12">
                  <c:v>535.64780719962141</c:v>
                </c:pt>
                <c:pt idx="13">
                  <c:v>644.01286474864116</c:v>
                </c:pt>
                <c:pt idx="14">
                  <c:v>664.00572153453675</c:v>
                </c:pt>
                <c:pt idx="15">
                  <c:v>675.8705194398492</c:v>
                </c:pt>
                <c:pt idx="16">
                  <c:v>0</c:v>
                </c:pt>
              </c:numCache>
            </c:numRef>
          </c:val>
        </c:ser>
        <c:ser>
          <c:idx val="7"/>
          <c:order val="2"/>
          <c:tx>
            <c:strRef>
              <c:f>FS_A!$C$128</c:f>
              <c:strCache>
                <c:ptCount val="1"/>
                <c:pt idx="0">
                  <c:v>Обслуживание старшего долга</c:v>
                </c:pt>
              </c:strCache>
            </c:strRef>
          </c:tx>
          <c:spPr>
            <a:solidFill>
              <a:schemeClr val="accent2"/>
            </a:solidFill>
          </c:spPr>
          <c:cat>
            <c:numRef>
              <c:f>FS_A!$L$121:$AG$121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FS_A!$L$128:$AG$128</c:f>
              <c:numCache>
                <c:formatCode>#,##0;\(#,##0\);\-</c:formatCode>
                <c:ptCount val="17"/>
                <c:pt idx="0">
                  <c:v>-4.2587591906340094E-5</c:v>
                </c:pt>
                <c:pt idx="1">
                  <c:v>2451.9140650322879</c:v>
                </c:pt>
                <c:pt idx="2">
                  <c:v>2451.9140648624211</c:v>
                </c:pt>
                <c:pt idx="3">
                  <c:v>2451.9140646693718</c:v>
                </c:pt>
                <c:pt idx="4">
                  <c:v>2451.9140644499762</c:v>
                </c:pt>
                <c:pt idx="5">
                  <c:v>2451.9140642006378</c:v>
                </c:pt>
                <c:pt idx="6">
                  <c:v>2451.9140639172711</c:v>
                </c:pt>
                <c:pt idx="7">
                  <c:v>2451.9140635952317</c:v>
                </c:pt>
                <c:pt idx="8">
                  <c:v>2451.914063229241</c:v>
                </c:pt>
                <c:pt idx="9">
                  <c:v>2451.9140628133023</c:v>
                </c:pt>
                <c:pt idx="10">
                  <c:v>1838.9355275066846</c:v>
                </c:pt>
                <c:pt idx="11">
                  <c:v>-2.2737367544323207E-14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8"/>
          <c:order val="3"/>
          <c:tx>
            <c:strRef>
              <c:f>FS_A!$C$129</c:f>
              <c:strCache>
                <c:ptCount val="1"/>
                <c:pt idx="0">
                  <c:v>Обслуживание собственных средств</c:v>
                </c:pt>
              </c:strCache>
            </c:strRef>
          </c:tx>
          <c:cat>
            <c:numRef>
              <c:f>FS_A!$L$121:$AG$121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FS_A!$L$129:$AG$129</c:f>
              <c:numCache>
                <c:formatCode>#,##0;\(#,##0\);\-</c:formatCode>
                <c:ptCount val="17"/>
                <c:pt idx="0">
                  <c:v>4.2587592020026932E-5</c:v>
                </c:pt>
                <c:pt idx="1">
                  <c:v>1605.1241033917638</c:v>
                </c:pt>
                <c:pt idx="2">
                  <c:v>1043.4691078848216</c:v>
                </c:pt>
                <c:pt idx="3">
                  <c:v>817.06587620088715</c:v>
                </c:pt>
                <c:pt idx="4">
                  <c:v>530.91363174969604</c:v>
                </c:pt>
                <c:pt idx="5">
                  <c:v>251.60999011873514</c:v>
                </c:pt>
                <c:pt idx="6">
                  <c:v>138.282454421181</c:v>
                </c:pt>
                <c:pt idx="7">
                  <c:v>177.70209599518341</c:v>
                </c:pt>
                <c:pt idx="8">
                  <c:v>216.99890595182308</c:v>
                </c:pt>
                <c:pt idx="9">
                  <c:v>311.65094807083608</c:v>
                </c:pt>
                <c:pt idx="10">
                  <c:v>977.81567312410755</c:v>
                </c:pt>
                <c:pt idx="11">
                  <c:v>2897.2035542757535</c:v>
                </c:pt>
                <c:pt idx="12">
                  <c:v>2786.7739705586819</c:v>
                </c:pt>
                <c:pt idx="13">
                  <c:v>2967.0264273975922</c:v>
                </c:pt>
                <c:pt idx="14">
                  <c:v>3173.2907205856764</c:v>
                </c:pt>
                <c:pt idx="15">
                  <c:v>3237.1326006055479</c:v>
                </c:pt>
                <c:pt idx="16">
                  <c:v>263.05378443216728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242528"/>
        <c:axId val="220169344"/>
      </c:areaChart>
      <c:lineChart>
        <c:grouping val="standard"/>
        <c:varyColors val="0"/>
        <c:ser>
          <c:idx val="0"/>
          <c:order val="4"/>
          <c:tx>
            <c:strRef>
              <c:f>FS_A!$C$122</c:f>
              <c:strCache>
                <c:ptCount val="1"/>
                <c:pt idx="0">
                  <c:v>Выручка от сбора платы за проезд</c:v>
                </c:pt>
              </c:strCache>
            </c:strRef>
          </c:tx>
          <c:marker>
            <c:symbol val="none"/>
          </c:marker>
          <c:val>
            <c:numRef>
              <c:f>FS_A!$L$122:$AG$122</c:f>
              <c:numCache>
                <c:formatCode>#,##0;\(#,##0\);\-</c:formatCode>
                <c:ptCount val="17"/>
                <c:pt idx="0">
                  <c:v>#N/A</c:v>
                </c:pt>
                <c:pt idx="1">
                  <c:v>4405.1236262512293</c:v>
                </c:pt>
                <c:pt idx="2">
                  <c:v>4181.8535053940332</c:v>
                </c:pt>
                <c:pt idx="3">
                  <c:v>3936.6115824442686</c:v>
                </c:pt>
                <c:pt idx="4">
                  <c:v>3661.9348467476316</c:v>
                </c:pt>
                <c:pt idx="5">
                  <c:v>3369.2612043058589</c:v>
                </c:pt>
                <c:pt idx="6">
                  <c:v>3218.6451075786381</c:v>
                </c:pt>
                <c:pt idx="7">
                  <c:v>3377.709883742581</c:v>
                </c:pt>
                <c:pt idx="8">
                  <c:v>3538.1159449355991</c:v>
                </c:pt>
                <c:pt idx="9">
                  <c:v>3708.1061637318894</c:v>
                </c:pt>
                <c:pt idx="10">
                  <c:v>3855.6520339397393</c:v>
                </c:pt>
                <c:pt idx="11">
                  <c:v>3997.0565158947938</c:v>
                </c:pt>
                <c:pt idx="12">
                  <c:v>4112.5952209283869</c:v>
                </c:pt>
                <c:pt idx="13">
                  <c:v>4242.7438449427391</c:v>
                </c:pt>
                <c:pt idx="14">
                  <c:v>4352.8485614467245</c:v>
                </c:pt>
                <c:pt idx="15">
                  <c:v>4478.1005555578122</c:v>
                </c:pt>
                <c:pt idx="16">
                  <c:v>#N/A</c:v>
                </c:pt>
              </c:numCache>
            </c:numRef>
          </c:val>
          <c:smooth val="0"/>
        </c:ser>
        <c:ser>
          <c:idx val="1"/>
          <c:order val="5"/>
          <c:tx>
            <c:v>Минимальный гарантированный доход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FS_A!$L$133:$AB$133</c:f>
              <c:numCache>
                <c:formatCode>#,##0;\(#,##0\);\-</c:formatCode>
                <c:ptCount val="17"/>
                <c:pt idx="0">
                  <c:v>#N/A</c:v>
                </c:pt>
                <c:pt idx="1">
                  <c:v>3201.7209534304361</c:v>
                </c:pt>
                <c:pt idx="2">
                  <c:v>3216.5790317696769</c:v>
                </c:pt>
                <c:pt idx="3">
                  <c:v>3230.6496110504968</c:v>
                </c:pt>
                <c:pt idx="4">
                  <c:v>3244.2435459353896</c:v>
                </c:pt>
                <c:pt idx="5">
                  <c:v>3257.445301073979</c:v>
                </c:pt>
                <c:pt idx="6">
                  <c:v>3270.2394109123111</c:v>
                </c:pt>
                <c:pt idx="7">
                  <c:v>3282.7344896270874</c:v>
                </c:pt>
                <c:pt idx="8">
                  <c:v>3294.8877282662688</c:v>
                </c:pt>
                <c:pt idx="9">
                  <c:v>3306.4862760023293</c:v>
                </c:pt>
                <c:pt idx="10">
                  <c:v>3317.2792370828001</c:v>
                </c:pt>
                <c:pt idx="11">
                  <c:v>3327.8459045845793</c:v>
                </c:pt>
                <c:pt idx="12">
                  <c:v>3338.569185201779</c:v>
                </c:pt>
                <c:pt idx="13">
                  <c:v>3349.5228566988008</c:v>
                </c:pt>
                <c:pt idx="14">
                  <c:v>3360.6696292436459</c:v>
                </c:pt>
                <c:pt idx="15">
                  <c:v>3372.0436710411723</c:v>
                </c:pt>
                <c:pt idx="16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242528"/>
        <c:axId val="220169344"/>
      </c:lineChart>
      <c:catAx>
        <c:axId val="21824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0169344"/>
        <c:crosses val="autoZero"/>
        <c:auto val="1"/>
        <c:lblAlgn val="ctr"/>
        <c:lblOffset val="100"/>
        <c:noMultiLvlLbl val="0"/>
      </c:catAx>
      <c:valAx>
        <c:axId val="220169344"/>
        <c:scaling>
          <c:orientation val="minMax"/>
          <c:max val="5000"/>
          <c:min val="0"/>
        </c:scaling>
        <c:delete val="0"/>
        <c:axPos val="l"/>
        <c:majorGridlines/>
        <c:numFmt formatCode="#,##0;\(#,##0\);\-" sourceLinked="1"/>
        <c:majorTickMark val="out"/>
        <c:minorTickMark val="none"/>
        <c:tickLblPos val="nextTo"/>
        <c:crossAx val="2182425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ru-RU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денежных потоков</a:t>
            </a:r>
            <a:br>
              <a:rPr lang="ru-RU" sz="240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во время эксплуатации, млн. руб., в ценах соответствующих лет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611986949703853"/>
          <c:y val="1.09657458570533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542127073771919E-2"/>
          <c:y val="0.19171292128673434"/>
          <c:w val="0.8783998516137661"/>
          <c:h val="0.41175362705682744"/>
        </c:manualLayout>
      </c:layout>
      <c:areaChart>
        <c:grouping val="stacked"/>
        <c:varyColors val="0"/>
        <c:ser>
          <c:idx val="5"/>
          <c:order val="0"/>
          <c:tx>
            <c:strRef>
              <c:f>FS_A!$C$131</c:f>
              <c:strCache>
                <c:ptCount val="1"/>
                <c:pt idx="0">
                  <c:v>Расходы на эксплуатацию</c:v>
                </c:pt>
              </c:strCache>
            </c:strRef>
          </c:tx>
          <c:cat>
            <c:numRef>
              <c:f>FS_A!$L$125:$AG$125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FS_A!$L$131:$AG$131</c:f>
              <c:numCache>
                <c:formatCode>#,##0;\(#,##0\);\-</c:formatCode>
                <c:ptCount val="17"/>
                <c:pt idx="0">
                  <c:v>0</c:v>
                </c:pt>
                <c:pt idx="1">
                  <c:v>375.01738567493953</c:v>
                </c:pt>
                <c:pt idx="2">
                  <c:v>388.85047367333868</c:v>
                </c:pt>
                <c:pt idx="3">
                  <c:v>402.0097902245941</c:v>
                </c:pt>
                <c:pt idx="4">
                  <c:v>481.64810792472645</c:v>
                </c:pt>
                <c:pt idx="5">
                  <c:v>471.60021690070528</c:v>
                </c:pt>
                <c:pt idx="6">
                  <c:v>440.66785916771914</c:v>
                </c:pt>
                <c:pt idx="7">
                  <c:v>450.72844655041371</c:v>
                </c:pt>
                <c:pt idx="8">
                  <c:v>536.53480548335847</c:v>
                </c:pt>
                <c:pt idx="9">
                  <c:v>472.91700495199649</c:v>
                </c:pt>
                <c:pt idx="10">
                  <c:v>533.21556005124751</c:v>
                </c:pt>
                <c:pt idx="11">
                  <c:v>492.89209060743957</c:v>
                </c:pt>
                <c:pt idx="12">
                  <c:v>924.59695782712265</c:v>
                </c:pt>
                <c:pt idx="13">
                  <c:v>513.23856629914314</c:v>
                </c:pt>
                <c:pt idx="14">
                  <c:v>523.70288186142864</c:v>
                </c:pt>
                <c:pt idx="15">
                  <c:v>589.96137301735212</c:v>
                </c:pt>
                <c:pt idx="16">
                  <c:v>0</c:v>
                </c:pt>
              </c:numCache>
            </c:numRef>
          </c:val>
        </c:ser>
        <c:ser>
          <c:idx val="6"/>
          <c:order val="1"/>
          <c:tx>
            <c:strRef>
              <c:f>FS_A!$C$132</c:f>
              <c:strCache>
                <c:ptCount val="1"/>
                <c:pt idx="0">
                  <c:v>Налоги</c:v>
                </c:pt>
              </c:strCache>
            </c:strRef>
          </c:tx>
          <c:cat>
            <c:numRef>
              <c:f>FS_A!$L$125:$AG$125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FS_A!$L$132:$AG$132</c:f>
              <c:numCache>
                <c:formatCode>#,##0;\(#,##0\);\-</c:formatCode>
                <c:ptCount val="17"/>
                <c:pt idx="0">
                  <c:v>0</c:v>
                </c:pt>
                <c:pt idx="1">
                  <c:v>351.27973656654387</c:v>
                </c:pt>
                <c:pt idx="2">
                  <c:v>402.4373908267105</c:v>
                </c:pt>
                <c:pt idx="3">
                  <c:v>458.22271972372329</c:v>
                </c:pt>
                <c:pt idx="4">
                  <c:v>509.71476987910711</c:v>
                </c:pt>
                <c:pt idx="5">
                  <c:v>588.0737361637382</c:v>
                </c:pt>
                <c:pt idx="6">
                  <c:v>682.93581869530044</c:v>
                </c:pt>
                <c:pt idx="7">
                  <c:v>784.68777689747799</c:v>
                </c:pt>
                <c:pt idx="8">
                  <c:v>878.23240491530873</c:v>
                </c:pt>
                <c:pt idx="9">
                  <c:v>915.73366448689399</c:v>
                </c:pt>
                <c:pt idx="10">
                  <c:v>905.89526619650007</c:v>
                </c:pt>
                <c:pt idx="11">
                  <c:v>916.13469905213344</c:v>
                </c:pt>
                <c:pt idx="12">
                  <c:v>832.0006973149342</c:v>
                </c:pt>
                <c:pt idx="13">
                  <c:v>916.52676436048819</c:v>
                </c:pt>
                <c:pt idx="14">
                  <c:v>916.72803235455558</c:v>
                </c:pt>
                <c:pt idx="15">
                  <c:v>905.81723979715571</c:v>
                </c:pt>
                <c:pt idx="16">
                  <c:v>0</c:v>
                </c:pt>
              </c:numCache>
            </c:numRef>
          </c:val>
        </c:ser>
        <c:ser>
          <c:idx val="7"/>
          <c:order val="2"/>
          <c:tx>
            <c:strRef>
              <c:f>FS_A!$C$133</c:f>
              <c:strCache>
                <c:ptCount val="1"/>
                <c:pt idx="0">
                  <c:v>Обслуживание старшего долга</c:v>
                </c:pt>
              </c:strCache>
            </c:strRef>
          </c:tx>
          <c:cat>
            <c:numRef>
              <c:f>FS_A!$L$125:$AG$125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FS_A!$L$133:$AG$133</c:f>
              <c:numCache>
                <c:formatCode>#,##0;\(#,##0\);\-</c:formatCode>
                <c:ptCount val="17"/>
                <c:pt idx="0">
                  <c:v>0</c:v>
                </c:pt>
                <c:pt idx="1">
                  <c:v>4105.6622333806217</c:v>
                </c:pt>
                <c:pt idx="2">
                  <c:v>3962.7741047292884</c:v>
                </c:pt>
                <c:pt idx="3">
                  <c:v>3908.499278847305</c:v>
                </c:pt>
                <c:pt idx="4">
                  <c:v>3830.8380967444587</c:v>
                </c:pt>
                <c:pt idx="5">
                  <c:v>3768.0182357847489</c:v>
                </c:pt>
                <c:pt idx="6">
                  <c:v>3714.3996856073436</c:v>
                </c:pt>
                <c:pt idx="7">
                  <c:v>3178.0804174457749</c:v>
                </c:pt>
                <c:pt idx="8">
                  <c:v>1298.5999159817648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6.8212102632969615E-15</c:v>
                </c:pt>
              </c:numCache>
            </c:numRef>
          </c:val>
        </c:ser>
        <c:ser>
          <c:idx val="8"/>
          <c:order val="3"/>
          <c:tx>
            <c:strRef>
              <c:f>FS_A!$C$134</c:f>
              <c:strCache>
                <c:ptCount val="1"/>
                <c:pt idx="0">
                  <c:v>Обслуживание собственных средств</c:v>
                </c:pt>
              </c:strCache>
            </c:strRef>
          </c:tx>
          <c:cat>
            <c:numRef>
              <c:f>FS_A!$L$125:$AG$125</c:f>
              <c:numCache>
                <c:formatCode>General</c:formatCode>
                <c:ptCount val="1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</c:numCache>
            </c:numRef>
          </c:cat>
          <c:val>
            <c:numRef>
              <c:f>FS_A!$L$134:$AG$134</c:f>
              <c:numCache>
                <c:formatCode>#,##0;\(#,##0\);\-</c:formatCode>
                <c:ptCount val="17"/>
                <c:pt idx="0">
                  <c:v>0</c:v>
                </c:pt>
                <c:pt idx="1">
                  <c:v>895.3186066595481</c:v>
                </c:pt>
                <c:pt idx="2">
                  <c:v>806.17480457057866</c:v>
                </c:pt>
                <c:pt idx="3">
                  <c:v>805.96969472429839</c:v>
                </c:pt>
                <c:pt idx="4">
                  <c:v>786.5515195776461</c:v>
                </c:pt>
                <c:pt idx="5">
                  <c:v>767.83577795863073</c:v>
                </c:pt>
                <c:pt idx="6">
                  <c:v>764.52580299390377</c:v>
                </c:pt>
                <c:pt idx="7">
                  <c:v>1214.2616054142513</c:v>
                </c:pt>
                <c:pt idx="8">
                  <c:v>2949.7068044612106</c:v>
                </c:pt>
                <c:pt idx="9">
                  <c:v>4241.671112447264</c:v>
                </c:pt>
                <c:pt idx="10">
                  <c:v>4239.6924934144336</c:v>
                </c:pt>
                <c:pt idx="11">
                  <c:v>4250.5120954533195</c:v>
                </c:pt>
                <c:pt idx="12">
                  <c:v>4055.5456372163126</c:v>
                </c:pt>
                <c:pt idx="13">
                  <c:v>4140.6735579263059</c:v>
                </c:pt>
                <c:pt idx="14">
                  <c:v>4267.9776711502309</c:v>
                </c:pt>
                <c:pt idx="15">
                  <c:v>4241.0165299158934</c:v>
                </c:pt>
                <c:pt idx="16">
                  <c:v>348.87964357244084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242720"/>
        <c:axId val="296243280"/>
      </c:areaChart>
      <c:lineChart>
        <c:grouping val="standard"/>
        <c:varyColors val="0"/>
        <c:ser>
          <c:idx val="0"/>
          <c:order val="4"/>
          <c:tx>
            <c:strRef>
              <c:f>FS_A!$C$126</c:f>
              <c:strCache>
                <c:ptCount val="1"/>
                <c:pt idx="0">
                  <c:v>Выручка от сбора платы за проезд</c:v>
                </c:pt>
              </c:strCache>
            </c:strRef>
          </c:tx>
          <c:marker>
            <c:symbol val="none"/>
          </c:marker>
          <c:dPt>
            <c:idx val="0"/>
            <c:bubble3D val="0"/>
            <c:spPr>
              <a:ln>
                <a:noFill/>
              </a:ln>
            </c:spPr>
          </c:dPt>
          <c:dPt>
            <c:idx val="1"/>
            <c:bubble3D val="0"/>
            <c:spPr>
              <a:ln>
                <a:noFill/>
              </a:ln>
            </c:spPr>
          </c:dPt>
          <c:dPt>
            <c:idx val="16"/>
            <c:bubble3D val="0"/>
            <c:spPr>
              <a:ln>
                <a:noFill/>
              </a:ln>
            </c:spPr>
          </c:dPt>
          <c:val>
            <c:numRef>
              <c:f>FS_A!$L$126:$AG$126</c:f>
              <c:numCache>
                <c:formatCode>#,##0;\(#,##0\);\-</c:formatCode>
                <c:ptCount val="17"/>
                <c:pt idx="0">
                  <c:v>0</c:v>
                </c:pt>
                <c:pt idx="1">
                  <c:v>4235.8990858762618</c:v>
                </c:pt>
                <c:pt idx="2">
                  <c:v>4576.191012817445</c:v>
                </c:pt>
                <c:pt idx="3">
                  <c:v>4999.6175327862866</c:v>
                </c:pt>
                <c:pt idx="4">
                  <c:v>2620.5894192336314</c:v>
                </c:pt>
                <c:pt idx="5">
                  <c:v>2786.7178210955685</c:v>
                </c:pt>
                <c:pt idx="6">
                  <c:v>3246.1583248873912</c:v>
                </c:pt>
                <c:pt idx="7">
                  <c:v>3446.248910112683</c:v>
                </c:pt>
                <c:pt idx="8">
                  <c:v>3649.7002803069081</c:v>
                </c:pt>
                <c:pt idx="9">
                  <c:v>3864.9833282684694</c:v>
                </c:pt>
                <c:pt idx="10">
                  <c:v>4058.6874610002178</c:v>
                </c:pt>
                <c:pt idx="11">
                  <c:v>4242.5497700814694</c:v>
                </c:pt>
                <c:pt idx="12">
                  <c:v>4392.48587069321</c:v>
                </c:pt>
                <c:pt idx="13">
                  <c:v>4559.1685519810271</c:v>
                </c:pt>
                <c:pt idx="14">
                  <c:v>4705.4765752501444</c:v>
                </c:pt>
                <c:pt idx="15">
                  <c:v>4868.6575814870648</c:v>
                </c:pt>
                <c:pt idx="16">
                  <c:v>0</c:v>
                </c:pt>
              </c:numCache>
            </c:numRef>
          </c:val>
          <c:smooth val="0"/>
        </c:ser>
        <c:ser>
          <c:idx val="1"/>
          <c:order val="5"/>
          <c:tx>
            <c:v>Минимальный гарантированный доход</c:v>
          </c:tx>
          <c:marker>
            <c:symbol val="none"/>
          </c:marker>
          <c:val>
            <c:numRef>
              <c:f>FS_A!$L$138:$AB$138</c:f>
              <c:numCache>
                <c:formatCode>#,##0;\(#,##0\);\-</c:formatCode>
                <c:ptCount val="17"/>
                <c:pt idx="0">
                  <c:v>#N/A</c:v>
                </c:pt>
                <c:pt idx="1">
                  <c:v>5544.4597460565483</c:v>
                </c:pt>
                <c:pt idx="2">
                  <c:v>5559.7495438720598</c:v>
                </c:pt>
                <c:pt idx="3">
                  <c:v>5574.2289608894434</c:v>
                </c:pt>
                <c:pt idx="4">
                  <c:v>5588.2178840302167</c:v>
                </c:pt>
                <c:pt idx="5">
                  <c:v>5601.8032321667779</c:v>
                </c:pt>
                <c:pt idx="6">
                  <c:v>5614.9690903747596</c:v>
                </c:pt>
                <c:pt idx="7">
                  <c:v>5627.8272287474219</c:v>
                </c:pt>
                <c:pt idx="8">
                  <c:v>5640.3335944667324</c:v>
                </c:pt>
                <c:pt idx="9">
                  <c:v>5652.2691520663693</c:v>
                </c:pt>
                <c:pt idx="10">
                  <c:v>5663.3757157136497</c:v>
                </c:pt>
                <c:pt idx="11">
                  <c:v>5674.2494105480091</c:v>
                </c:pt>
                <c:pt idx="12">
                  <c:v>5685.2842690816969</c:v>
                </c:pt>
                <c:pt idx="13">
                  <c:v>5696.5562127814865</c:v>
                </c:pt>
                <c:pt idx="14">
                  <c:v>5708.0268683141085</c:v>
                </c:pt>
                <c:pt idx="15">
                  <c:v>5719.7313966830325</c:v>
                </c:pt>
                <c:pt idx="16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242720"/>
        <c:axId val="296243280"/>
      </c:lineChart>
      <c:catAx>
        <c:axId val="296242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6243280"/>
        <c:crosses val="autoZero"/>
        <c:auto val="1"/>
        <c:lblAlgn val="ctr"/>
        <c:lblOffset val="100"/>
        <c:noMultiLvlLbl val="0"/>
      </c:catAx>
      <c:valAx>
        <c:axId val="296243280"/>
        <c:scaling>
          <c:orientation val="minMax"/>
          <c:min val="0"/>
        </c:scaling>
        <c:delete val="0"/>
        <c:axPos val="l"/>
        <c:majorGridlines/>
        <c:numFmt formatCode="#,##0;\(#,##0\);\-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296242720"/>
        <c:crosses val="autoZero"/>
        <c:crossBetween val="between"/>
        <c:majorUnit val="1000"/>
      </c:valAx>
    </c:plotArea>
    <c:legend>
      <c:legendPos val="b"/>
      <c:layout>
        <c:manualLayout>
          <c:xMode val="edge"/>
          <c:yMode val="edge"/>
          <c:x val="0"/>
          <c:y val="0.73290884186811511"/>
          <c:w val="0.97862801046399173"/>
          <c:h val="0.24022550227670567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946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695" y="0"/>
            <a:ext cx="4301946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6"/>
            <a:ext cx="4301946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695" y="6456326"/>
            <a:ext cx="4301946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DE93C0-8404-4685-9B5B-741BD62072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660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946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402" y="0"/>
            <a:ext cx="4304140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140" y="3228711"/>
            <a:ext cx="7946360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5"/>
            <a:ext cx="4301946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402" y="6456325"/>
            <a:ext cx="4304140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32" tIns="45616" rIns="91232" bIns="456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68FF6B-90AA-4DC9-8B3F-80A2F398EC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594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1pPr>
    <a:lvl2pPr marL="57785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2pPr>
    <a:lvl3pPr marL="115887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3pPr>
    <a:lvl4pPr marL="17383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4pPr>
    <a:lvl5pPr marL="231933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5pPr>
    <a:lvl6pPr marL="2901838" algn="l" defTabSz="11607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82203" algn="l" defTabSz="11607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62571" algn="l" defTabSz="11607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42939" algn="l" defTabSz="11607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78538E-CA1C-4184-8242-4953A8633B15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8700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1697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0076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5141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8501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4088717" y="500063"/>
            <a:ext cx="8567224" cy="400050"/>
          </a:xfrm>
          <a:prstGeom prst="rect">
            <a:avLst/>
          </a:prstGeom>
          <a:solidFill>
            <a:srgbClr val="1F497D"/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75600" tIns="75600" rIns="75600" bIns="75600" anchor="ctr" anchorCtr="1"/>
          <a:lstStyle/>
          <a:p>
            <a:pPr defTabSz="1280160">
              <a:defRPr/>
            </a:pPr>
            <a:endParaRPr lang="ru-RU" sz="2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 userDrawn="1"/>
        </p:nvSpPr>
        <p:spPr bwMode="auto">
          <a:xfrm>
            <a:off x="4092820" y="515622"/>
            <a:ext cx="8546709" cy="40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/>
          <a:lstStyle/>
          <a:p>
            <a:pPr algn="r" defTabSz="1280160">
              <a:defRPr/>
            </a:pPr>
            <a:endParaRPr lang="en-US" sz="1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>
            <a:off x="4166677" y="8207693"/>
            <a:ext cx="83764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8016" tIns="64008" rIns="128016" bIns="64008"/>
          <a:lstStyle/>
          <a:p>
            <a:pPr defTabSz="1280160">
              <a:defRPr/>
            </a:pPr>
            <a:endParaRPr lang="ru-RU" sz="2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4074356" y="7723190"/>
            <a:ext cx="8282061" cy="40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/>
          <a:lstStyle/>
          <a:p>
            <a:pPr defTabSz="1280160">
              <a:spcBef>
                <a:spcPct val="2000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Arial"/>
              </a:rPr>
              <a:t>Октябрь 2014</a:t>
            </a:r>
          </a:p>
          <a:p>
            <a:pPr defTabSz="1280160">
              <a:spcBef>
                <a:spcPct val="20000"/>
              </a:spcBef>
              <a:defRPr/>
            </a:pPr>
            <a:endParaRPr lang="ru-RU" sz="2200" dirty="0">
              <a:solidFill>
                <a:prstClr val="black"/>
              </a:solidFill>
              <a:latin typeface="Arial"/>
            </a:endParaRPr>
          </a:p>
          <a:p>
            <a:pPr defTabSz="1280160">
              <a:spcBef>
                <a:spcPct val="20000"/>
              </a:spcBef>
              <a:defRPr/>
            </a:pPr>
            <a:endParaRPr lang="en-US" sz="2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32"/>
          <p:cNvSpPr>
            <a:spLocks noChangeArrowheads="1"/>
          </p:cNvSpPr>
          <p:nvPr userDrawn="1"/>
        </p:nvSpPr>
        <p:spPr bwMode="auto">
          <a:xfrm>
            <a:off x="4074356" y="8227697"/>
            <a:ext cx="8282061" cy="40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16" tIns="64008" rIns="128016" bIns="64008"/>
          <a:lstStyle/>
          <a:p>
            <a:pPr defTabSz="1280160">
              <a:spcBef>
                <a:spcPct val="20000"/>
              </a:spcBef>
            </a:pPr>
            <a:endParaRPr lang="en-US" sz="2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075422" y="3291120"/>
            <a:ext cx="8281108" cy="175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128016" tIns="64008" rIns="128016" bIns="64008"/>
          <a:lstStyle>
            <a:lvl1pPr algn="l">
              <a:defRPr sz="390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075422" y="5443200"/>
            <a:ext cx="8281108" cy="1375920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22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916CD-3242-4954-8428-98727A4CB1B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136804" y="242253"/>
            <a:ext cx="9496571" cy="257810"/>
          </a:xfrm>
          <a:prstGeom prst="rect">
            <a:avLst/>
          </a:prstGeom>
          <a:noFill/>
        </p:spPr>
        <p:txBody>
          <a:bodyPr lIns="128016" tIns="64008" rIns="128016" bIns="64008">
            <a:spAutoFit/>
          </a:bodyPr>
          <a:lstStyle/>
          <a:p>
            <a:pPr algn="r" defTabSz="1280160">
              <a:defRPr/>
            </a:pP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С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Т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Р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О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Г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О 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К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О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Н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Ф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И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Д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Е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Н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Ц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И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А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Л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Ь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Н</a:t>
            </a:r>
            <a:r>
              <a:rPr lang="en-US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 </a:t>
            </a: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55164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392" y="2240282"/>
            <a:ext cx="1399149" cy="6336348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51490" y="2240282"/>
            <a:ext cx="1399149" cy="6336348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41F3-4C13-46DE-812C-A0864104D1F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4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092" cy="895667"/>
          </a:xfrm>
          <a:prstGeom prst="rect">
            <a:avLst/>
          </a:prstGeom>
        </p:spPr>
        <p:txBody>
          <a:bodyPr lIns="128016" tIns="64008" rIns="128016" bIns="64008"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092" cy="553180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379" y="2149158"/>
            <a:ext cx="5658143" cy="895667"/>
          </a:xfrm>
          <a:prstGeom prst="rect">
            <a:avLst/>
          </a:prstGeom>
        </p:spPr>
        <p:txBody>
          <a:bodyPr lIns="128016" tIns="64008" rIns="128016" bIns="64008"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379" y="3044825"/>
            <a:ext cx="5658143" cy="553180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3A3E-43CA-4B1D-98C0-94E279D6594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0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E67B6-3FFD-432F-AFF8-603BB3881E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2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809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3681" y="400021"/>
            <a:ext cx="7155767" cy="8194358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2"/>
            <a:ext cx="4211809" cy="6567488"/>
          </a:xfrm>
          <a:prstGeom prst="rect">
            <a:avLst/>
          </a:prstGeom>
        </p:spPr>
        <p:txBody>
          <a:bodyPr lIns="128016" tIns="64008" rIns="128016" bIns="64008"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A110B-3C56-4DD2-BB7B-FB6E0DF75E6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31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032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032" y="857885"/>
            <a:ext cx="7680960" cy="5760720"/>
          </a:xfrm>
          <a:prstGeom prst="rect">
            <a:avLst/>
          </a:prstGeom>
        </p:spPr>
        <p:txBody>
          <a:bodyPr lIns="128016" tIns="64008" rIns="128016" bIns="64008"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032" y="7514273"/>
            <a:ext cx="7680960" cy="1126807"/>
          </a:xfrm>
          <a:prstGeom prst="rect">
            <a:avLst/>
          </a:prstGeom>
        </p:spPr>
        <p:txBody>
          <a:bodyPr lIns="128016" tIns="64008" rIns="128016" bIns="64008"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2CAA-2AED-4CDB-870E-0EFB392789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97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F2C1-716A-46DB-A218-F6A743B812F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62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A14C8-034E-4629-8DC5-1640ED81744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4" y="500063"/>
            <a:ext cx="9416585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D0BCB-619F-417A-9B86-082E718C23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58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00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B64A3-668F-459E-AF8D-B55B36C93B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 smtClean="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  <a:endParaRPr lang="ru-RU" sz="252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92FC5-4EC2-41CD-B0DE-2584C6CA9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3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4"/>
            <a:ext cx="11521440" cy="15335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2CF3-CBAF-4824-B7CB-D570B79514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5FE7-B018-4FD2-87DA-EF27022CD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6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4007-BBF9-4B8C-A9AD-CF2214346F3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7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3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8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7977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19665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59551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199442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39325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79216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19104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CC95-B074-42A4-AEF2-374D47636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C2DC-6756-4FC7-9328-0F3659865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55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4" y="2240285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5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2942-4EB6-451E-9660-CA38600055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FD1F-F0F9-40F2-B1AA-141D7A536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50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39891" indent="0">
              <a:buNone/>
              <a:defRPr sz="2800" b="1"/>
            </a:lvl2pPr>
            <a:lvl3pPr marL="1279774" indent="0">
              <a:buNone/>
              <a:defRPr sz="2520" b="1"/>
            </a:lvl3pPr>
            <a:lvl4pPr marL="1919665" indent="0">
              <a:buNone/>
              <a:defRPr sz="2240" b="1"/>
            </a:lvl4pPr>
            <a:lvl5pPr marL="2559551" indent="0">
              <a:buNone/>
              <a:defRPr sz="2240" b="1"/>
            </a:lvl5pPr>
            <a:lvl6pPr marL="3199442" indent="0">
              <a:buNone/>
              <a:defRPr sz="2240" b="1"/>
            </a:lvl6pPr>
            <a:lvl7pPr marL="3839325" indent="0">
              <a:buNone/>
              <a:defRPr sz="2240" b="1"/>
            </a:lvl7pPr>
            <a:lvl8pPr marL="4479216" indent="0">
              <a:buNone/>
              <a:defRPr sz="2240" b="1"/>
            </a:lvl8pPr>
            <a:lvl9pPr marL="5119104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9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0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39891" indent="0">
              <a:buNone/>
              <a:defRPr sz="2800" b="1"/>
            </a:lvl2pPr>
            <a:lvl3pPr marL="1279774" indent="0">
              <a:buNone/>
              <a:defRPr sz="2520" b="1"/>
            </a:lvl3pPr>
            <a:lvl4pPr marL="1919665" indent="0">
              <a:buNone/>
              <a:defRPr sz="2240" b="1"/>
            </a:lvl4pPr>
            <a:lvl5pPr marL="2559551" indent="0">
              <a:buNone/>
              <a:defRPr sz="2240" b="1"/>
            </a:lvl5pPr>
            <a:lvl6pPr marL="3199442" indent="0">
              <a:buNone/>
              <a:defRPr sz="2240" b="1"/>
            </a:lvl6pPr>
            <a:lvl7pPr marL="3839325" indent="0">
              <a:buNone/>
              <a:defRPr sz="2240" b="1"/>
            </a:lvl7pPr>
            <a:lvl8pPr marL="4479216" indent="0">
              <a:buNone/>
              <a:defRPr sz="2240" b="1"/>
            </a:lvl8pPr>
            <a:lvl9pPr marL="5119104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40" y="3044829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C76E-D53D-418B-99A2-691F7A4CB9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8CB27-702A-4B16-8F08-ED66A93F1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11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A270-897F-42E0-9C4C-FD5B9F3580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55C2-DF70-4565-B408-E50E338AF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61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A2BD-7D85-4E42-A152-EFEFE3B039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5CB1A-A8C8-4B8A-BE77-A9CC8DCC7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88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5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39891" indent="0">
              <a:buNone/>
              <a:defRPr sz="1680"/>
            </a:lvl2pPr>
            <a:lvl3pPr marL="1279774" indent="0">
              <a:buNone/>
              <a:defRPr sz="1400"/>
            </a:lvl3pPr>
            <a:lvl4pPr marL="1919665" indent="0">
              <a:buNone/>
              <a:defRPr sz="1260"/>
            </a:lvl4pPr>
            <a:lvl5pPr marL="2559551" indent="0">
              <a:buNone/>
              <a:defRPr sz="1260"/>
            </a:lvl5pPr>
            <a:lvl6pPr marL="3199442" indent="0">
              <a:buNone/>
              <a:defRPr sz="1260"/>
            </a:lvl6pPr>
            <a:lvl7pPr marL="3839325" indent="0">
              <a:buNone/>
              <a:defRPr sz="1260"/>
            </a:lvl7pPr>
            <a:lvl8pPr marL="4479216" indent="0">
              <a:buNone/>
              <a:defRPr sz="1260"/>
            </a:lvl8pPr>
            <a:lvl9pPr marL="5119104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6EEB-447F-426C-A722-51F6EDC257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60012-D53D-4A48-BC65-6785869ED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2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4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9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4480"/>
            </a:lvl1pPr>
            <a:lvl2pPr marL="639891" indent="0">
              <a:buNone/>
              <a:defRPr sz="3920"/>
            </a:lvl2pPr>
            <a:lvl3pPr marL="1279774" indent="0">
              <a:buNone/>
              <a:defRPr sz="3360"/>
            </a:lvl3pPr>
            <a:lvl4pPr marL="1919665" indent="0">
              <a:buNone/>
              <a:defRPr sz="2800"/>
            </a:lvl4pPr>
            <a:lvl5pPr marL="2559551" indent="0">
              <a:buNone/>
              <a:defRPr sz="2800"/>
            </a:lvl5pPr>
            <a:lvl6pPr marL="3199442" indent="0">
              <a:buNone/>
              <a:defRPr sz="2800"/>
            </a:lvl6pPr>
            <a:lvl7pPr marL="3839325" indent="0">
              <a:buNone/>
              <a:defRPr sz="2800"/>
            </a:lvl7pPr>
            <a:lvl8pPr marL="4479216" indent="0">
              <a:buNone/>
              <a:defRPr sz="2800"/>
            </a:lvl8pPr>
            <a:lvl9pPr marL="5119104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39891" indent="0">
              <a:buNone/>
              <a:defRPr sz="1680"/>
            </a:lvl2pPr>
            <a:lvl3pPr marL="1279774" indent="0">
              <a:buNone/>
              <a:defRPr sz="1400"/>
            </a:lvl3pPr>
            <a:lvl4pPr marL="1919665" indent="0">
              <a:buNone/>
              <a:defRPr sz="1260"/>
            </a:lvl4pPr>
            <a:lvl5pPr marL="2559551" indent="0">
              <a:buNone/>
              <a:defRPr sz="1260"/>
            </a:lvl5pPr>
            <a:lvl6pPr marL="3199442" indent="0">
              <a:buNone/>
              <a:defRPr sz="1260"/>
            </a:lvl6pPr>
            <a:lvl7pPr marL="3839325" indent="0">
              <a:buNone/>
              <a:defRPr sz="1260"/>
            </a:lvl7pPr>
            <a:lvl8pPr marL="4479216" indent="0">
              <a:buNone/>
              <a:defRPr sz="1260"/>
            </a:lvl8pPr>
            <a:lvl9pPr marL="5119104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E300D-09D0-468E-8B60-0780540C1D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F704-F4FD-4459-BD7B-8B0929A12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27CA-2FC9-4227-8AC2-3A4992AD10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CD39-DEB5-41E8-9709-4F75FA4D1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74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4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9830-E6CD-4E52-983B-23725E90AE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9BCF-3528-4DD4-96C7-E5E2B7BA8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1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DC602-C831-46A9-A40D-620511EC1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2" y="500063"/>
            <a:ext cx="9436619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407B6-5DBE-4F60-B5D4-C3C4835C72E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7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293D-AA74-4B6F-B6C1-7B8CC20AFE11}" type="slidenum">
              <a:rPr lang="ru-RU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293D-AA74-4B6F-B6C1-7B8CC20AFE11}" type="slidenum">
              <a:rPr lang="ru-RU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0293D-AA74-4B6F-B6C1-7B8CC20AFE11}" type="slidenum">
              <a:rPr lang="ru-RU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00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E0C8-7923-4922-A94E-4BEF0067070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92FC5-4EC2-41CD-B0DE-2584C6CA9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113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4"/>
            <a:ext cx="11521440" cy="15335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2F301-A0C4-4F62-A5D0-20BA95C3594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5FE7-B018-4FD2-87DA-EF27022CD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25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3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8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7977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19665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59551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199442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39325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79216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19104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20A2-95C9-4E15-B822-AD4B0A5E79B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C2DC-6756-4FC7-9328-0F3659865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91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4" y="2240285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5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9415-841B-4FDD-907B-5028FB501E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FD1F-F0F9-40F2-B1AA-141D7A536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2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39891" indent="0">
              <a:buNone/>
              <a:defRPr sz="2800" b="1"/>
            </a:lvl2pPr>
            <a:lvl3pPr marL="1279774" indent="0">
              <a:buNone/>
              <a:defRPr sz="2520" b="1"/>
            </a:lvl3pPr>
            <a:lvl4pPr marL="1919665" indent="0">
              <a:buNone/>
              <a:defRPr sz="2240" b="1"/>
            </a:lvl4pPr>
            <a:lvl5pPr marL="2559551" indent="0">
              <a:buNone/>
              <a:defRPr sz="2240" b="1"/>
            </a:lvl5pPr>
            <a:lvl6pPr marL="3199442" indent="0">
              <a:buNone/>
              <a:defRPr sz="2240" b="1"/>
            </a:lvl6pPr>
            <a:lvl7pPr marL="3839325" indent="0">
              <a:buNone/>
              <a:defRPr sz="2240" b="1"/>
            </a:lvl7pPr>
            <a:lvl8pPr marL="4479216" indent="0">
              <a:buNone/>
              <a:defRPr sz="2240" b="1"/>
            </a:lvl8pPr>
            <a:lvl9pPr marL="5119104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9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0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39891" indent="0">
              <a:buNone/>
              <a:defRPr sz="2800" b="1"/>
            </a:lvl2pPr>
            <a:lvl3pPr marL="1279774" indent="0">
              <a:buNone/>
              <a:defRPr sz="2520" b="1"/>
            </a:lvl3pPr>
            <a:lvl4pPr marL="1919665" indent="0">
              <a:buNone/>
              <a:defRPr sz="2240" b="1"/>
            </a:lvl4pPr>
            <a:lvl5pPr marL="2559551" indent="0">
              <a:buNone/>
              <a:defRPr sz="2240" b="1"/>
            </a:lvl5pPr>
            <a:lvl6pPr marL="3199442" indent="0">
              <a:buNone/>
              <a:defRPr sz="2240" b="1"/>
            </a:lvl6pPr>
            <a:lvl7pPr marL="3839325" indent="0">
              <a:buNone/>
              <a:defRPr sz="2240" b="1"/>
            </a:lvl7pPr>
            <a:lvl8pPr marL="4479216" indent="0">
              <a:buNone/>
              <a:defRPr sz="2240" b="1"/>
            </a:lvl8pPr>
            <a:lvl9pPr marL="5119104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40" y="3044829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86EC-5EFA-4400-B8D3-1891A90E42A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8CB27-702A-4B16-8F08-ED66A93F1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697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A39D4-880A-4698-B946-D1661A1B14C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55C2-DF70-4565-B408-E50E338AF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13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45B2-2C53-4783-8261-E3879467F4B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5CB1A-A8C8-4B8A-BE77-A9CC8DCC7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16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2" y="500063"/>
            <a:ext cx="9436619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590B7-33E6-4D0E-9916-D8931A4E582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0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5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39891" indent="0">
              <a:buNone/>
              <a:defRPr sz="1680"/>
            </a:lvl2pPr>
            <a:lvl3pPr marL="1279774" indent="0">
              <a:buNone/>
              <a:defRPr sz="1400"/>
            </a:lvl3pPr>
            <a:lvl4pPr marL="1919665" indent="0">
              <a:buNone/>
              <a:defRPr sz="1260"/>
            </a:lvl4pPr>
            <a:lvl5pPr marL="2559551" indent="0">
              <a:buNone/>
              <a:defRPr sz="1260"/>
            </a:lvl5pPr>
            <a:lvl6pPr marL="3199442" indent="0">
              <a:buNone/>
              <a:defRPr sz="1260"/>
            </a:lvl6pPr>
            <a:lvl7pPr marL="3839325" indent="0">
              <a:buNone/>
              <a:defRPr sz="1260"/>
            </a:lvl7pPr>
            <a:lvl8pPr marL="4479216" indent="0">
              <a:buNone/>
              <a:defRPr sz="1260"/>
            </a:lvl8pPr>
            <a:lvl9pPr marL="5119104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E0AE-D3FB-4287-9AE2-2DB0DD7275C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60012-D53D-4A48-BC65-6785869ED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237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4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9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4480"/>
            </a:lvl1pPr>
            <a:lvl2pPr marL="639891" indent="0">
              <a:buNone/>
              <a:defRPr sz="3920"/>
            </a:lvl2pPr>
            <a:lvl3pPr marL="1279774" indent="0">
              <a:buNone/>
              <a:defRPr sz="3360"/>
            </a:lvl3pPr>
            <a:lvl4pPr marL="1919665" indent="0">
              <a:buNone/>
              <a:defRPr sz="2800"/>
            </a:lvl4pPr>
            <a:lvl5pPr marL="2559551" indent="0">
              <a:buNone/>
              <a:defRPr sz="2800"/>
            </a:lvl5pPr>
            <a:lvl6pPr marL="3199442" indent="0">
              <a:buNone/>
              <a:defRPr sz="2800"/>
            </a:lvl6pPr>
            <a:lvl7pPr marL="3839325" indent="0">
              <a:buNone/>
              <a:defRPr sz="2800"/>
            </a:lvl7pPr>
            <a:lvl8pPr marL="4479216" indent="0">
              <a:buNone/>
              <a:defRPr sz="2800"/>
            </a:lvl8pPr>
            <a:lvl9pPr marL="5119104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39891" indent="0">
              <a:buNone/>
              <a:defRPr sz="1680"/>
            </a:lvl2pPr>
            <a:lvl3pPr marL="1279774" indent="0">
              <a:buNone/>
              <a:defRPr sz="1400"/>
            </a:lvl3pPr>
            <a:lvl4pPr marL="1919665" indent="0">
              <a:buNone/>
              <a:defRPr sz="1260"/>
            </a:lvl4pPr>
            <a:lvl5pPr marL="2559551" indent="0">
              <a:buNone/>
              <a:defRPr sz="1260"/>
            </a:lvl5pPr>
            <a:lvl6pPr marL="3199442" indent="0">
              <a:buNone/>
              <a:defRPr sz="1260"/>
            </a:lvl6pPr>
            <a:lvl7pPr marL="3839325" indent="0">
              <a:buNone/>
              <a:defRPr sz="1260"/>
            </a:lvl7pPr>
            <a:lvl8pPr marL="4479216" indent="0">
              <a:buNone/>
              <a:defRPr sz="1260"/>
            </a:lvl8pPr>
            <a:lvl9pPr marL="5119104" indent="0">
              <a:buNone/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9A7CE-75F6-4602-85EF-E841C9BF9DF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F704-F4FD-4459-BD7B-8B0929A12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60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02C7-2916-42EB-924B-5242CF35FE4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CD39-DEB5-41E8-9709-4F75FA4D1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57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4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19F8C-D3DE-470A-B496-FD048E1078D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84993" y="8961121"/>
            <a:ext cx="4053840" cy="51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r>
              <a:rPr lang="ru-RU" sz="2520">
                <a:solidFill>
                  <a:prstClr val="black"/>
                </a:solidFill>
                <a:latin typeface="Arial" panose="020B0604020202020204" pitchFamily="34" charset="0"/>
              </a:rPr>
              <a:t>Эстетика надежности                Институт "Стройпроект"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9BCF-3528-4DD4-96C7-E5E2B7BA8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20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DC602-C831-46A9-A40D-620511EC1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63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1381-BE8A-4470-ABD1-CE9BD4FC5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7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26F8-81E5-4F0E-A26A-EE68A88AAA1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9613" y="3618722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9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149613" y="4900615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22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4" y="500063"/>
            <a:ext cx="9416585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2CBE8-B27A-47FA-AFBC-E5997F94EEB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7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9613" y="3618722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9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149613" y="4900615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22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4" y="500063"/>
            <a:ext cx="9416585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E1971-B4EF-4349-AF79-152F0615EF0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9613" y="3618722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39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149613" y="4900615"/>
            <a:ext cx="9324242" cy="1000125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 sz="2200" b="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149614" y="500063"/>
            <a:ext cx="9416585" cy="400050"/>
          </a:xfrm>
          <a:prstGeom prst="rect">
            <a:avLst/>
          </a:prstGeom>
        </p:spPr>
        <p:txBody>
          <a:bodyPr lIns="128016" tIns="64008" rIns="128016" bIns="64008" anchor="ctr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517C7-08E5-4314-B545-FD3C3E316C2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7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409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409" y="4069399"/>
            <a:ext cx="10881360" cy="2100262"/>
          </a:xfrm>
          <a:prstGeom prst="rect">
            <a:avLst/>
          </a:prstGeom>
        </p:spPr>
        <p:txBody>
          <a:bodyPr lIns="128016" tIns="64008" rIns="128016" bIns="64008" anchor="b"/>
          <a:lstStyle>
            <a:lvl1pPr marL="0" indent="0">
              <a:buNone/>
              <a:defRPr sz="2800"/>
            </a:lvl1pPr>
            <a:lvl2pPr marL="640080" indent="0">
              <a:buNone/>
              <a:defRPr sz="2500"/>
            </a:lvl2pPr>
            <a:lvl3pPr marL="1280160" indent="0">
              <a:buNone/>
              <a:defRPr sz="2200"/>
            </a:lvl3pPr>
            <a:lvl4pPr marL="1920240" indent="0">
              <a:buNone/>
              <a:defRPr sz="2000"/>
            </a:lvl4pPr>
            <a:lvl5pPr marL="2560320" indent="0">
              <a:buNone/>
              <a:defRPr sz="2000"/>
            </a:lvl5pPr>
            <a:lvl6pPr marL="3200400" indent="0">
              <a:buNone/>
              <a:defRPr sz="2000"/>
            </a:lvl6pPr>
            <a:lvl7pPr marL="3840480" indent="0">
              <a:buNone/>
              <a:defRPr sz="2000"/>
            </a:lvl7pPr>
            <a:lvl8pPr marL="4480560" indent="0">
              <a:buNone/>
              <a:defRPr sz="2000"/>
            </a:lvl8pPr>
            <a:lvl9pPr marL="512064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42959" y="128905"/>
            <a:ext cx="9451438" cy="437833"/>
          </a:xfrm>
          <a:prstGeom prst="rect">
            <a:avLst/>
          </a:prstGeom>
        </p:spPr>
        <p:txBody>
          <a:bodyPr lIns="128016" tIns="64008" rIns="128016" bIns="64008"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r>
              <a:rPr lang="ru-RU" sz="2500" smtClean="0">
                <a:solidFill>
                  <a:prstClr val="black"/>
                </a:solidFill>
              </a:rPr>
              <a:t>Эстетика надежности                Институт "Стройпроект"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BFFA-0C94-4A31-BA0F-096D8F0BDEA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7060" y="884557"/>
            <a:ext cx="9396047" cy="111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8016" tIns="64008" rIns="128016" bIns="640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063048" y="9161145"/>
            <a:ext cx="549812" cy="3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rial" charset="0"/>
                <a:cs typeface="Arial" charset="0"/>
              </a:defRPr>
            </a:lvl1pPr>
          </a:lstStyle>
          <a:p>
            <a:pPr defTabSz="1280160">
              <a:defRPr/>
            </a:pPr>
            <a:fld id="{94561C7E-1F33-4B4D-A5B4-7E5106DCD477}" type="slidenum">
              <a:rPr lang="en-US">
                <a:solidFill>
                  <a:prstClr val="black"/>
                </a:solidFill>
              </a:rPr>
              <a:pPr defTabSz="128016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3122442" y="500063"/>
            <a:ext cx="9510932" cy="400050"/>
          </a:xfrm>
          <a:prstGeom prst="rect">
            <a:avLst/>
          </a:prstGeom>
          <a:solidFill>
            <a:srgbClr val="1F497D"/>
          </a:solidFill>
          <a:ln w="127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75600" tIns="75600" rIns="75600" bIns="75600" anchor="ctr" anchorCtr="1"/>
          <a:lstStyle/>
          <a:p>
            <a:pPr defTabSz="1280160">
              <a:defRPr/>
            </a:pPr>
            <a:endParaRPr lang="ru-RU" sz="25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6804" y="242253"/>
            <a:ext cx="9496571" cy="257810"/>
          </a:xfrm>
          <a:prstGeom prst="rect">
            <a:avLst/>
          </a:prstGeom>
          <a:noFill/>
        </p:spPr>
        <p:txBody>
          <a:bodyPr lIns="128016" tIns="64008" rIns="128016" bIns="64008">
            <a:spAutoFit/>
          </a:bodyPr>
          <a:lstStyle/>
          <a:p>
            <a:pPr algn="r" defTabSz="1280160">
              <a:defRPr/>
            </a:pPr>
            <a:r>
              <a:rPr lang="ru-RU" sz="800" dirty="0">
                <a:solidFill>
                  <a:srgbClr val="8DB4E3">
                    <a:lumMod val="50000"/>
                  </a:srgbClr>
                </a:solidFill>
                <a:latin typeface="Arial"/>
              </a:rPr>
              <a:t>СТРОГО КОНФИДЕНЦИАЛЬНО</a:t>
            </a:r>
          </a:p>
        </p:txBody>
      </p:sp>
    </p:spTree>
    <p:extLst>
      <p:ext uri="{BB962C8B-B14F-4D97-AF65-F5344CB8AC3E}">
        <p14:creationId xmlns:p14="http://schemas.microsoft.com/office/powerpoint/2010/main" val="395852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5pPr>
      <a:lvl6pPr marL="64008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6pPr>
      <a:lvl7pPr marL="128016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7pPr>
      <a:lvl8pPr marL="192024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8pPr>
      <a:lvl9pPr marL="256032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23" indent="-2223" algn="l" rtl="0" fontAlgn="base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1400175" indent="-400050" algn="l" rtl="0" fontAlgn="base">
        <a:spcBef>
          <a:spcPct val="20000"/>
        </a:spcBef>
        <a:spcAft>
          <a:spcPct val="0"/>
        </a:spcAft>
        <a:buChar char="–"/>
        <a:defRPr sz="1500" b="1">
          <a:solidFill>
            <a:schemeClr val="tx1"/>
          </a:solidFill>
          <a:latin typeface="+mn-lt"/>
          <a:cs typeface="+mn-cs"/>
        </a:defRPr>
      </a:lvl2pPr>
      <a:lvl3pPr marL="1971358" indent="-320040" algn="l" rtl="0" fontAlgn="base">
        <a:spcBef>
          <a:spcPct val="20000"/>
        </a:spcBef>
        <a:spcAft>
          <a:spcPct val="0"/>
        </a:spcAft>
        <a:buChar char="•"/>
        <a:defRPr sz="1500" b="1">
          <a:solidFill>
            <a:schemeClr val="tx1"/>
          </a:solidFill>
          <a:latin typeface="+mn-lt"/>
          <a:cs typeface="+mn-cs"/>
        </a:defRPr>
      </a:lvl3pPr>
      <a:lvl4pPr marL="2542540" indent="-320040" algn="l" rtl="0" fontAlgn="base">
        <a:spcBef>
          <a:spcPct val="20000"/>
        </a:spcBef>
        <a:spcAft>
          <a:spcPct val="0"/>
        </a:spcAft>
        <a:buChar char="–"/>
        <a:defRPr sz="1500" b="1">
          <a:solidFill>
            <a:schemeClr val="tx1"/>
          </a:solidFill>
          <a:latin typeface="+mn-lt"/>
          <a:cs typeface="+mn-cs"/>
        </a:defRPr>
      </a:lvl4pPr>
      <a:lvl5pPr marL="3113723" indent="-320040" algn="l" rtl="0" fontAlgn="base">
        <a:spcBef>
          <a:spcPct val="2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  <a:cs typeface="+mn-cs"/>
        </a:defRPr>
      </a:lvl5pPr>
      <a:lvl6pPr marL="3753803" indent="-320040" algn="l" rtl="0" eaLnBrk="1" fontAlgn="base" hangingPunct="1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cs typeface="+mn-cs"/>
        </a:defRPr>
      </a:lvl6pPr>
      <a:lvl7pPr marL="4393883" indent="-320040" algn="l" rtl="0" eaLnBrk="1" fontAlgn="base" hangingPunct="1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cs typeface="+mn-cs"/>
        </a:defRPr>
      </a:lvl7pPr>
      <a:lvl8pPr marL="5033963" indent="-320040" algn="l" rtl="0" eaLnBrk="1" fontAlgn="base" hangingPunct="1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cs typeface="+mn-cs"/>
        </a:defRPr>
      </a:lvl8pPr>
      <a:lvl9pPr marL="5674043" indent="-320040" algn="l" rtl="0" eaLnBrk="1" fontAlgn="base" hangingPunct="1">
        <a:spcBef>
          <a:spcPct val="20000"/>
        </a:spcBef>
        <a:spcAft>
          <a:spcPct val="0"/>
        </a:spcAft>
        <a:defRPr sz="15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84493"/>
            <a:ext cx="809656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40080" y="2240281"/>
            <a:ext cx="11521440" cy="63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 eaLnBrk="1" hangingPunct="1">
              <a:defRPr sz="16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CBDC611-B6D9-409A-A01F-71D219AC17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21103" y="8898891"/>
            <a:ext cx="3340417" cy="511175"/>
          </a:xfrm>
          <a:prstGeom prst="rect">
            <a:avLst/>
          </a:prstGeom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8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</a:rPr>
              <a:t>/ </a:t>
            </a:r>
            <a:fld id="{32869702-7FD8-438A-ABF8-E5A0C6D336C9}" type="slidenum">
              <a:rPr lang="ru-RU">
                <a:solidFill>
                  <a:srgbClr val="1F497D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ru-RU" dirty="0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655638" y="8773795"/>
            <a:ext cx="11505882" cy="0"/>
          </a:xfrm>
          <a:prstGeom prst="line">
            <a:avLst/>
          </a:prstGeom>
          <a:ln w="133350">
            <a:solidFill>
              <a:srgbClr val="006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640080" y="1984693"/>
            <a:ext cx="11521440" cy="0"/>
          </a:xfrm>
          <a:prstGeom prst="line">
            <a:avLst/>
          </a:prstGeom>
          <a:ln w="50800">
            <a:solidFill>
              <a:srgbClr val="006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Рисунок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20695" r="19981" b="47466"/>
          <a:stretch>
            <a:fillRect/>
          </a:stretch>
        </p:blipFill>
        <p:spPr bwMode="auto">
          <a:xfrm>
            <a:off x="9536689" y="782830"/>
            <a:ext cx="2624831" cy="83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3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103" r:id="rId13"/>
    <p:sldLayoutId id="2147484106" r:id="rId14"/>
    <p:sldLayoutId id="2147484121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5pPr>
      <a:lvl6pPr marL="639891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6pPr>
      <a:lvl7pPr marL="1279774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7pPr>
      <a:lvl8pPr marL="1919665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8pPr>
      <a:lvl9pPr marL="2559551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9pPr>
    </p:titleStyle>
    <p:bodyStyle>
      <a:lvl1pPr marL="475615" indent="-4756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35685" indent="-39560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59575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3583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91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382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273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159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050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39891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74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65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59551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199442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39325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16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19104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84493"/>
            <a:ext cx="809656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40080" y="2240281"/>
            <a:ext cx="11521440" cy="63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lvl1pPr algn="l" eaLnBrk="1" hangingPunct="1">
              <a:defRPr sz="168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21103" y="8898891"/>
            <a:ext cx="3340417" cy="511175"/>
          </a:xfrm>
          <a:prstGeom prst="rect">
            <a:avLst/>
          </a:prstGeom>
        </p:spPr>
        <p:txBody>
          <a:bodyPr vert="horz" wrap="square" lIns="91413" tIns="45708" rIns="91413" bIns="4570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8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</a:rPr>
              <a:t>/ </a:t>
            </a:r>
            <a:fld id="{32869702-7FD8-438A-ABF8-E5A0C6D336C9}" type="slidenum">
              <a:rPr lang="ru-RU">
                <a:solidFill>
                  <a:srgbClr val="1F497D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ru-RU" dirty="0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655639" y="8529955"/>
            <a:ext cx="11505882" cy="0"/>
          </a:xfrm>
          <a:prstGeom prst="line">
            <a:avLst/>
          </a:prstGeom>
          <a:ln w="133350">
            <a:solidFill>
              <a:srgbClr val="006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640080" y="1984693"/>
            <a:ext cx="11521440" cy="0"/>
          </a:xfrm>
          <a:prstGeom prst="line">
            <a:avLst/>
          </a:prstGeom>
          <a:ln w="50800">
            <a:solidFill>
              <a:srgbClr val="006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Рисунок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20695" r="19981" b="47466"/>
          <a:stretch>
            <a:fillRect/>
          </a:stretch>
        </p:blipFill>
        <p:spPr bwMode="auto">
          <a:xfrm>
            <a:off x="9536689" y="782830"/>
            <a:ext cx="2624831" cy="83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39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5pPr>
      <a:lvl6pPr marL="639891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6pPr>
      <a:lvl7pPr marL="1279774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7pPr>
      <a:lvl8pPr marL="1919665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8pPr>
      <a:lvl9pPr marL="2559551" algn="ctr" rtl="0" fontAlgn="base">
        <a:spcBef>
          <a:spcPct val="0"/>
        </a:spcBef>
        <a:spcAft>
          <a:spcPct val="0"/>
        </a:spcAft>
        <a:defRPr sz="6160">
          <a:solidFill>
            <a:schemeClr val="tx1"/>
          </a:solidFill>
          <a:latin typeface="Calibri" pitchFamily="34" charset="0"/>
        </a:defRPr>
      </a:lvl9pPr>
    </p:titleStyle>
    <p:bodyStyle>
      <a:lvl1pPr marL="475615" indent="-4756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35685" indent="-39560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59575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3583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915" indent="-315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382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273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159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050" indent="-319943" algn="l" defTabSz="12797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39891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74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65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59551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199442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39325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16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19104" algn="l" defTabSz="1279774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075768" y="2900543"/>
            <a:ext cx="1066315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«Проект 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строительства нового мостового </a:t>
            </a:r>
            <a:r>
              <a:rPr lang="ru-RU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перехода 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через реку Обь в г. Новосибирске, </a:t>
            </a:r>
            <a:endParaRPr lang="en-US" sz="32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 реализации крупного инфраструктурного проекта с применением механизма </a:t>
            </a:r>
            <a:endParaRPr lang="en-US" sz="32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государственно-частного партнерства»</a:t>
            </a:r>
            <a:endParaRPr lang="en-US" altLang="ru-RU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3535" y="6487121"/>
            <a:ext cx="6400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Журбин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Алексей Александрович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Генеральный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endParaRPr lang="en-US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Стройпроект»</a:t>
            </a:r>
          </a:p>
          <a:p>
            <a:pPr algn="r" eaLnBrk="1" hangingPunct="1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Москва, 13.03.2015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94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14900" y="773917"/>
            <a:ext cx="88039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200" b="1" dirty="0">
                <a:solidFill>
                  <a:srgbClr val="0B629D"/>
                </a:solidFill>
                <a:cs typeface="Arial" panose="020B0604020202020204" pitchFamily="34" charset="0"/>
              </a:rPr>
              <a:t>Планировочное решение мостового перехода</a:t>
            </a:r>
            <a:r>
              <a:rPr lang="en-US" sz="3200" b="1" dirty="0">
                <a:solidFill>
                  <a:srgbClr val="0B629D"/>
                </a:solidFill>
                <a:cs typeface="Arial" panose="020B0604020202020204" pitchFamily="34" charset="0"/>
              </a:rPr>
              <a:t>. </a:t>
            </a:r>
            <a:r>
              <a:rPr lang="ru-RU" sz="3200" b="1" dirty="0">
                <a:solidFill>
                  <a:srgbClr val="0B629D"/>
                </a:solidFill>
                <a:cs typeface="Arial" panose="020B0604020202020204" pitchFamily="34" charset="0"/>
              </a:rPr>
              <a:t>Ситуационный план</a:t>
            </a:r>
            <a:r>
              <a:rPr lang="en-US" sz="3200" b="1" dirty="0">
                <a:solidFill>
                  <a:srgbClr val="0B629D"/>
                </a:solidFill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 descr="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b="1347"/>
          <a:stretch/>
        </p:blipFill>
        <p:spPr>
          <a:xfrm>
            <a:off x="0" y="2100648"/>
            <a:ext cx="12801600" cy="6462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178679" y="2155826"/>
            <a:ext cx="70015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Длина мостового перехода – 5.6 км</a:t>
            </a:r>
          </a:p>
          <a:p>
            <a:pPr algn="ctr"/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Стоимость строительства – 25,5 млрд. руб., </a:t>
            </a:r>
          </a:p>
          <a:p>
            <a:pPr algn="ctr"/>
            <a:r>
              <a:rPr lang="ru-RU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этап – 19,5 млрд. руб.</a:t>
            </a:r>
            <a:endParaRPr lang="ru-RU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25402" y="984129"/>
            <a:ext cx="8618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>
                <a:solidFill>
                  <a:srgbClr val="0B629D"/>
                </a:solidFill>
                <a:cs typeface="Arial" panose="020B0604020202020204" pitchFamily="34" charset="0"/>
              </a:rPr>
              <a:t>Пункт взимания платы. </a:t>
            </a:r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Общий вид.</a:t>
            </a:r>
            <a:endParaRPr lang="ru-RU" alt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-1"/>
          <a:stretch/>
        </p:blipFill>
        <p:spPr>
          <a:xfrm>
            <a:off x="1" y="2100649"/>
            <a:ext cx="12801600" cy="65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432" y="662125"/>
            <a:ext cx="8973411" cy="1104892"/>
          </a:xfrm>
        </p:spPr>
        <p:txBody>
          <a:bodyPr/>
          <a:lstStyle/>
          <a:p>
            <a: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юридического и </a:t>
            </a:r>
            <a:r>
              <a:rPr lang="en-US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финансового</a:t>
            </a:r>
            <a:r>
              <a:rPr lang="en-US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консультанта</a:t>
            </a:r>
            <a:endParaRPr lang="ru-RU" sz="3200" cap="none" dirty="0">
              <a:solidFill>
                <a:srgbClr val="0B629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7033" y="5354506"/>
            <a:ext cx="10881360" cy="1789244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организационно-правовой модели инвестиционного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финансовой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конкурсной документации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инвестиционного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разработка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концессионного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3C2DC-6756-4FC7-9328-0F36598658B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630959" y="647286"/>
            <a:ext cx="86185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200" b="1" dirty="0">
                <a:solidFill>
                  <a:srgbClr val="0B629D"/>
                </a:solidFill>
                <a:cs typeface="Arial" panose="020B0604020202020204" pitchFamily="34" charset="0"/>
              </a:rPr>
              <a:t>Организационно-правовая модель инвестиционного проекта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9" y="2205503"/>
            <a:ext cx="5860931" cy="61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86518" y="2091203"/>
            <a:ext cx="4926078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0486" indent="-410486">
              <a:buFont typeface="Wingdings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Форма ГЧП - концессия в соответствии с законом №115 ФЗ «О концессионных со-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глашениях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Концедент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– г. Новосибирск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финансирования: инвестор, г. Новосибирск 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(с привлечением федеральных субсидий)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гарант г. Новосибирска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Отбор инвестора (концессионера) на конкурсной основе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Концессионное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соглашение между г. Новосибирском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онцедент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и инвестором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(Концессионер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10486" indent="-410486">
              <a:buFont typeface="Wingdings" pitchFamily="2" charset="2"/>
              <a:buChar char="ü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486" indent="-410486">
              <a:buFont typeface="Wingdings" pitchFamily="2" charset="2"/>
              <a:buChar char="ü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9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260" y="295333"/>
            <a:ext cx="8346831" cy="1644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7000"/>
              </a:lnSpc>
            </a:pPr>
            <a:r>
              <a:rPr 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модель и схема</a:t>
            </a:r>
            <a:r>
              <a:rPr lang="en-US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УДС г. </a:t>
            </a:r>
            <a:r>
              <a:rPr 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  </a:t>
            </a:r>
            <a:endParaRPr lang="en-US" sz="3200" b="1" dirty="0" smtClean="0">
              <a:solidFill>
                <a:srgbClr val="0B62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2019 </a:t>
            </a:r>
            <a:r>
              <a:rPr 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 </a:t>
            </a:r>
            <a:r>
              <a:rPr 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200" b="1" dirty="0">
              <a:solidFill>
                <a:srgbClr val="0B62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228849"/>
            <a:ext cx="9258300" cy="62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9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790" y="464503"/>
            <a:ext cx="8096569" cy="1600200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Сценарии финансовой модели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055C2-DF70-4565-B408-E50E338AF9E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75347" y="2562726"/>
            <a:ext cx="107081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Общий срок концессии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2015-2019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– строительство мостового перехода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2019-2035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– эксплуатация мостового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перехода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54"/>
              </p:ext>
            </p:extLst>
          </p:nvPr>
        </p:nvGraphicFramePr>
        <p:xfrm>
          <a:off x="640080" y="4072089"/>
          <a:ext cx="11521440" cy="292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033"/>
                <a:gridCol w="3990091"/>
                <a:gridCol w="3931316"/>
              </a:tblGrid>
              <a:tr h="6750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Сценарий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гранд, %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Частные инвестиции, %</a:t>
                      </a:r>
                      <a:endParaRPr lang="ru-RU" sz="2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483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2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483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483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0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619528" y="636025"/>
            <a:ext cx="86185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Результаты </a:t>
            </a:r>
          </a:p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финансового моделирования </a:t>
            </a:r>
          </a:p>
        </p:txBody>
      </p:sp>
      <p:graphicFrame>
        <p:nvGraphicFramePr>
          <p:cNvPr id="6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797706"/>
              </p:ext>
            </p:extLst>
          </p:nvPr>
        </p:nvGraphicFramePr>
        <p:xfrm>
          <a:off x="630958" y="2195845"/>
          <a:ext cx="11530561" cy="5979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46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82458" y="660738"/>
            <a:ext cx="86185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Результаты </a:t>
            </a:r>
          </a:p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финансового моделирования </a:t>
            </a:r>
          </a:p>
        </p:txBody>
      </p:sp>
      <p:graphicFrame>
        <p:nvGraphicFramePr>
          <p:cNvPr id="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278708"/>
              </p:ext>
            </p:extLst>
          </p:nvPr>
        </p:nvGraphicFramePr>
        <p:xfrm>
          <a:off x="1034715" y="2093495"/>
          <a:ext cx="10756231" cy="6316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48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3C2DC-6756-4FC7-9328-0F36598658B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08391"/>
              </p:ext>
            </p:extLst>
          </p:nvPr>
        </p:nvGraphicFramePr>
        <p:xfrm>
          <a:off x="1455819" y="2382252"/>
          <a:ext cx="9733548" cy="4906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6774"/>
                <a:gridCol w="4866774"/>
              </a:tblGrid>
              <a:tr h="1662210">
                <a:tc>
                  <a:txBody>
                    <a:bodyPr/>
                    <a:lstStyle/>
                    <a:p>
                      <a:pPr marL="0" marR="0" indent="0" algn="l" defTabSz="12797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Опубликование Официального Сообщения о проведении открытого Конкурса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2015 г.</a:t>
                      </a:r>
                      <a:endParaRPr lang="ru-RU" dirty="0"/>
                    </a:p>
                  </a:txBody>
                  <a:tcPr/>
                </a:tc>
              </a:tr>
              <a:tr h="10814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Предварительный отбор участников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май-июнь 2015 г.</a:t>
                      </a:r>
                      <a:endParaRPr lang="ru-RU" dirty="0"/>
                    </a:p>
                  </a:txBody>
                  <a:tcPr/>
                </a:tc>
              </a:tr>
              <a:tr h="1081404">
                <a:tc>
                  <a:txBody>
                    <a:bodyPr/>
                    <a:lstStyle/>
                    <a:p>
                      <a:r>
                        <a:rPr lang="ru-RU" sz="252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конкурса и подведение итогов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</a:t>
                      </a:r>
                      <a:r>
                        <a:rPr lang="ru-RU" baseline="0" dirty="0" smtClean="0"/>
                        <a:t> 2015 г. – январь 2016 г.</a:t>
                      </a:r>
                      <a:endParaRPr lang="ru-RU" dirty="0"/>
                    </a:p>
                  </a:txBody>
                  <a:tcPr/>
                </a:tc>
              </a:tr>
              <a:tr h="1081404">
                <a:tc>
                  <a:txBody>
                    <a:bodyPr/>
                    <a:lstStyle/>
                    <a:p>
                      <a:r>
                        <a:rPr lang="ru-RU" sz="252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Заключение Концессионного Соглашения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январь – июнь 2016 г.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612813" y="0"/>
            <a:ext cx="101255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План проведения конкурса по проекту строительства мостового перехода через </a:t>
            </a:r>
          </a:p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р. Обь в створе ул. Ипподромской а г. Новосибирске</a:t>
            </a:r>
            <a:endParaRPr lang="ru-RU" altLang="ru-RU" sz="3200" b="1" dirty="0" smtClean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462820" y="771742"/>
            <a:ext cx="86185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Необходимые условия для успешного запуска региональных проектов на основе ГЧП</a:t>
            </a:r>
            <a:endParaRPr lang="ru-RU" alt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6163" y="1989307"/>
            <a:ext cx="12485393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0" eaLnBrk="0" hangingPunct="0"/>
            <a:endParaRPr lang="ru-RU" altLang="ru-RU" sz="18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buFont typeface="Arial" panose="020B0604020202020204" pitchFamily="34" charset="0"/>
              <a:buChar char="•"/>
            </a:pPr>
            <a:endParaRPr lang="ru-RU" altLang="ru-RU" sz="18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Создание фонда поддержки региональных </a:t>
            </a: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ГЧП</a:t>
            </a:r>
            <a:endParaRPr lang="ru-RU" altLang="ru-RU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2" indent="0" eaLnBrk="0" hangingPunct="0">
              <a:spcBef>
                <a:spcPts val="100"/>
              </a:spcBef>
              <a:spcAft>
                <a:spcPts val="100"/>
              </a:spcAft>
            </a:pPr>
            <a:endParaRPr lang="ru-RU" altLang="ru-RU" b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Субсидирование % ставок по кредитам</a:t>
            </a: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Определение оптимального пакета документов необходимого для подачи заявки на получение федеральных субсидий</a:t>
            </a: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Четкая процедура получения федеральной субсидии для </a:t>
            </a: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К</a:t>
            </a: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апитального гранта</a:t>
            </a:r>
            <a:endParaRPr lang="ru-RU" altLang="ru-RU" b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501775" lvl="2" indent="-342900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Прозрачные критерии отбора проектов для федерального со-финансирования</a:t>
            </a:r>
          </a:p>
          <a:p>
            <a:pPr lvl="2" indent="0" eaLnBrk="0" hangingPunct="0"/>
            <a:endParaRPr lang="ru-RU" altLang="ru-RU" sz="2800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8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659609" y="553449"/>
            <a:ext cx="7068190" cy="1177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180" tIns="19590" rIns="39180" bIns="19590" anchor="ctr"/>
          <a:lstStyle/>
          <a:p>
            <a:pPr defTabSz="1237336"/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Автодорожные </a:t>
            </a:r>
            <a:r>
              <a:rPr lang="ru-RU" alt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мосты</a:t>
            </a:r>
          </a:p>
          <a:p>
            <a:pPr defTabSz="1237336"/>
            <a:r>
              <a:rPr lang="ru-RU" alt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Обь в Новосибирске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5CB1A-A8C8-4B8A-BE77-A9CC8DCC78C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59609" y="2043561"/>
            <a:ext cx="11501911" cy="6605139"/>
            <a:chOff x="188194" y="2043561"/>
            <a:chExt cx="15405941" cy="9084460"/>
          </a:xfrm>
        </p:grpSpPr>
        <p:pic>
          <p:nvPicPr>
            <p:cNvPr id="17" name="Рисунок 9" descr="Карта Новосибирска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4" y="2063068"/>
              <a:ext cx="15346611" cy="906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Прямая соединительная линия 19"/>
            <p:cNvCxnSpPr>
              <a:cxnSpLocks noChangeShapeType="1"/>
            </p:cNvCxnSpPr>
            <p:nvPr/>
          </p:nvCxnSpPr>
          <p:spPr bwMode="auto">
            <a:xfrm rot="5400000" flipH="1" flipV="1">
              <a:off x="7131318" y="4997147"/>
              <a:ext cx="990104" cy="86634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Прямая соединительная линия 20"/>
            <p:cNvCxnSpPr>
              <a:cxnSpLocks noChangeShapeType="1"/>
            </p:cNvCxnSpPr>
            <p:nvPr/>
          </p:nvCxnSpPr>
          <p:spPr bwMode="auto">
            <a:xfrm flipV="1">
              <a:off x="5667028" y="3976987"/>
              <a:ext cx="525611" cy="636687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AutoShape 11"/>
            <p:cNvSpPr>
              <a:spLocks noChangeArrowheads="1"/>
            </p:cNvSpPr>
            <p:nvPr/>
          </p:nvSpPr>
          <p:spPr bwMode="auto">
            <a:xfrm>
              <a:off x="188194" y="2059716"/>
              <a:ext cx="4883437" cy="3654657"/>
            </a:xfrm>
            <a:prstGeom prst="wedgeRectCallout">
              <a:avLst>
                <a:gd name="adj1" fmla="val 63963"/>
                <a:gd name="adj2" fmla="val 15838"/>
              </a:avLst>
            </a:prstGeom>
            <a:solidFill>
              <a:srgbClr val="33CCCC"/>
            </a:solidFill>
            <a:ln w="38100">
              <a:solidFill>
                <a:srgbClr val="00359E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800" dirty="0"/>
                <a:t>Димитровский мост</a:t>
              </a:r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>
              <a:off x="10617178" y="2043561"/>
              <a:ext cx="4755637" cy="3654658"/>
            </a:xfrm>
            <a:prstGeom prst="wedgeRectCallout">
              <a:avLst>
                <a:gd name="adj1" fmla="val -109468"/>
                <a:gd name="adj2" fmla="val 42005"/>
              </a:avLst>
            </a:prstGeom>
            <a:solidFill>
              <a:srgbClr val="33CCCC"/>
            </a:solidFill>
            <a:ln w="38100">
              <a:solidFill>
                <a:srgbClr val="00359E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800" dirty="0" smtClean="0"/>
                <a:t>Коммунальный (Октябрьский) мост</a:t>
              </a:r>
              <a:endParaRPr lang="ru-RU" altLang="ru-RU" sz="1800" dirty="0"/>
            </a:p>
          </p:txBody>
        </p:sp>
        <p:pic>
          <p:nvPicPr>
            <p:cNvPr id="28" name="Рисунок 27" descr="Димитровский мост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18" y="2869858"/>
              <a:ext cx="4520282" cy="273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Рисунок 28" descr="Коммунальный мост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6572" y="2869858"/>
              <a:ext cx="4393006" cy="263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7129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659609" y="553449"/>
            <a:ext cx="7068190" cy="1177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180" tIns="19590" rIns="39180" bIns="19590" anchor="ctr"/>
          <a:lstStyle/>
          <a:p>
            <a:pPr defTabSz="1237336"/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Автодорожные </a:t>
            </a:r>
            <a:r>
              <a:rPr lang="ru-RU" alt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мосты</a:t>
            </a:r>
          </a:p>
          <a:p>
            <a:pPr defTabSz="1237336"/>
            <a:r>
              <a:rPr lang="ru-RU" altLang="ru-RU" sz="3200" b="1" dirty="0" smtClean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Обь в Новосибирске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5CB1A-A8C8-4B8A-BE77-A9CC8DCC78C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703904" y="2057744"/>
            <a:ext cx="11457616" cy="6590956"/>
            <a:chOff x="247524" y="2063068"/>
            <a:chExt cx="15346611" cy="9064953"/>
          </a:xfrm>
        </p:grpSpPr>
        <p:pic>
          <p:nvPicPr>
            <p:cNvPr id="17" name="Рисунок 9" descr="Карта Новосибирска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24" y="2063068"/>
              <a:ext cx="15346611" cy="906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Прямая соединительная линия 19"/>
            <p:cNvCxnSpPr>
              <a:cxnSpLocks noChangeShapeType="1"/>
            </p:cNvCxnSpPr>
            <p:nvPr/>
          </p:nvCxnSpPr>
          <p:spPr bwMode="auto">
            <a:xfrm rot="5400000" flipH="1" flipV="1">
              <a:off x="7131318" y="4997147"/>
              <a:ext cx="990104" cy="86634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Прямая соединительная линия 20"/>
            <p:cNvCxnSpPr>
              <a:cxnSpLocks noChangeShapeType="1"/>
            </p:cNvCxnSpPr>
            <p:nvPr/>
          </p:nvCxnSpPr>
          <p:spPr bwMode="auto">
            <a:xfrm flipV="1">
              <a:off x="5667028" y="3976987"/>
              <a:ext cx="525611" cy="636687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Прямая соединительная линия 21"/>
            <p:cNvCxnSpPr>
              <a:cxnSpLocks noChangeShapeType="1"/>
            </p:cNvCxnSpPr>
            <p:nvPr/>
          </p:nvCxnSpPr>
          <p:spPr bwMode="auto">
            <a:xfrm flipV="1">
              <a:off x="8424887" y="6126412"/>
              <a:ext cx="1237630" cy="1113866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Овал 22"/>
            <p:cNvSpPr>
              <a:spLocks noChangeArrowheads="1"/>
            </p:cNvSpPr>
            <p:nvPr/>
          </p:nvSpPr>
          <p:spPr bwMode="auto">
            <a:xfrm rot="2880000">
              <a:off x="8824302" y="5422071"/>
              <a:ext cx="775581" cy="2263488"/>
            </a:xfrm>
            <a:prstGeom prst="ellipse">
              <a:avLst/>
            </a:prstGeom>
            <a:noFill/>
            <a:ln w="38100" algn="ctr">
              <a:solidFill>
                <a:srgbClr val="00359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3119"/>
            </a:p>
          </p:txBody>
        </p:sp>
        <p:sp>
          <p:nvSpPr>
            <p:cNvPr id="24" name="Прямоугольная выноска 14"/>
            <p:cNvSpPr>
              <a:spLocks noChangeArrowheads="1"/>
            </p:cNvSpPr>
            <p:nvPr/>
          </p:nvSpPr>
          <p:spPr bwMode="auto">
            <a:xfrm>
              <a:off x="4178802" y="8257989"/>
              <a:ext cx="4450539" cy="837414"/>
            </a:xfrm>
            <a:prstGeom prst="wedgeRectCallout">
              <a:avLst>
                <a:gd name="adj1" fmla="val 44037"/>
                <a:gd name="adj2" fmla="val -155294"/>
              </a:avLst>
            </a:prstGeom>
            <a:noFill/>
            <a:ln w="38100" algn="ctr">
              <a:solidFill>
                <a:srgbClr val="00359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2400" b="1" dirty="0" smtClean="0">
                  <a:solidFill>
                    <a:srgbClr val="000000"/>
                  </a:solidFill>
                </a:rPr>
                <a:t>Бугринский мост</a:t>
              </a:r>
              <a:endParaRPr lang="ru-RU" altLang="ru-RU" sz="2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8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640081" y="1159317"/>
            <a:ext cx="7068190" cy="726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180" tIns="19590" rIns="39180" bIns="19590" anchor="ctr"/>
          <a:lstStyle/>
          <a:p>
            <a:pPr defTabSz="1237336"/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Бугринского моста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5CB1A-A8C8-4B8A-BE77-A9CC8DCC78C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1" y="2182496"/>
            <a:ext cx="8078788" cy="64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13818" r="15144" b="20989"/>
          <a:stretch/>
        </p:blipFill>
        <p:spPr bwMode="auto">
          <a:xfrm>
            <a:off x="8881110" y="4361935"/>
            <a:ext cx="3280410" cy="194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294" r="9837" b="37263"/>
          <a:stretch>
            <a:fillRect/>
          </a:stretch>
        </p:blipFill>
        <p:spPr bwMode="auto">
          <a:xfrm>
            <a:off x="8883333" y="6425249"/>
            <a:ext cx="3298190" cy="221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8500" b="33078"/>
          <a:stretch>
            <a:fillRect/>
          </a:stretch>
        </p:blipFill>
        <p:spPr bwMode="auto">
          <a:xfrm>
            <a:off x="8863330" y="2182496"/>
            <a:ext cx="3298190" cy="20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16038" y="2227273"/>
            <a:ext cx="5375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10160">
                  <a:solidFill>
                    <a:schemeClr val="accent5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Длина </a:t>
            </a:r>
            <a:r>
              <a:rPr lang="ru-RU" cap="none" spc="0" dirty="0" smtClean="0">
                <a:ln w="10160">
                  <a:solidFill>
                    <a:schemeClr val="accent5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мостового перехода – 2091 </a:t>
            </a:r>
            <a:r>
              <a:rPr lang="ru-RU" cap="none" spc="0" dirty="0" smtClean="0">
                <a:ln w="10160">
                  <a:solidFill>
                    <a:schemeClr val="accent5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en-US" dirty="0" smtClean="0">
              <a:ln w="10160">
                <a:solidFill>
                  <a:schemeClr val="accent5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n w="10160">
                  <a:solidFill>
                    <a:schemeClr val="accent5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Длина арочного пролета – 380 м</a:t>
            </a:r>
            <a:endParaRPr lang="ru-RU" cap="none" spc="0" dirty="0">
              <a:ln w="10160">
                <a:solidFill>
                  <a:schemeClr val="accent5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659609" y="553449"/>
            <a:ext cx="7068190" cy="1177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180" tIns="19590" rIns="39180" bIns="19590" anchor="ctr"/>
          <a:lstStyle/>
          <a:p>
            <a:pPr defTabSz="1237336"/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открытие</a:t>
            </a:r>
            <a:r>
              <a:rPr lang="en-US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Бугринского моста </a:t>
            </a:r>
            <a:b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  <a:r>
              <a:rPr lang="en-US" altLang="ru-RU" sz="3200" b="1" dirty="0">
                <a:solidFill>
                  <a:srgbClr val="0B62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  <a:endParaRPr lang="ru-RU" altLang="ru-RU" sz="3200" b="1" dirty="0">
              <a:solidFill>
                <a:srgbClr val="0B62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5CB1A-A8C8-4B8A-BE77-A9CC8DCC78C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pSp>
        <p:nvGrpSpPr>
          <p:cNvPr id="9" name="Группа 4"/>
          <p:cNvGrpSpPr>
            <a:grpSpLocks/>
          </p:cNvGrpSpPr>
          <p:nvPr/>
        </p:nvGrpSpPr>
        <p:grpSpPr bwMode="auto">
          <a:xfrm>
            <a:off x="240029" y="2180197"/>
            <a:ext cx="12230101" cy="6217845"/>
            <a:chOff x="100396" y="1556792"/>
            <a:chExt cx="8833978" cy="4441906"/>
          </a:xfrm>
        </p:grpSpPr>
        <p:pic>
          <p:nvPicPr>
            <p:cNvPr id="10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96" y="1556792"/>
              <a:ext cx="5853332" cy="444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472" y="1561663"/>
              <a:ext cx="2879902" cy="190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085397" y="4503970"/>
              <a:ext cx="2818051" cy="811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9639" tIns="34819" rIns="69639" bIns="34819" anchor="ctr"/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 defTabSz="1236777">
                <a:defRPr/>
              </a:pPr>
              <a:r>
                <a:rPr lang="ru-RU" sz="224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Президент РФ В.В. Путин на церемонии открытия</a:t>
              </a:r>
              <a:endParaRPr lang="ru-RU" sz="224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4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13780" y="267155"/>
            <a:ext cx="7800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Мостовой </a:t>
            </a:r>
            <a:r>
              <a:rPr lang="ru-RU" sz="3200" b="1" dirty="0">
                <a:solidFill>
                  <a:srgbClr val="0B629D"/>
                </a:solidFill>
                <a:cs typeface="Arial" panose="020B0604020202020204" pitchFamily="34" charset="0"/>
              </a:rPr>
              <a:t>переход через р. Обь в створе ул. </a:t>
            </a:r>
            <a:r>
              <a:rPr 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Ипподромской (Центральный мост)</a:t>
            </a:r>
            <a:endParaRPr 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2100213"/>
            <a:ext cx="12801601" cy="6475376"/>
            <a:chOff x="-1" y="2124927"/>
            <a:chExt cx="12801601" cy="6240987"/>
          </a:xfrm>
        </p:grpSpPr>
        <p:pic>
          <p:nvPicPr>
            <p:cNvPr id="6" name="Рисунок 1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6" t="5988" r="14066" b="26755"/>
            <a:stretch/>
          </p:blipFill>
          <p:spPr bwMode="auto">
            <a:xfrm>
              <a:off x="-1" y="2124927"/>
              <a:ext cx="12801601" cy="6240987"/>
            </a:xfrm>
            <a:prstGeom prst="rect">
              <a:avLst/>
            </a:prstGeom>
            <a:ln w="12700">
              <a:noFill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ая соединительная линия 23"/>
            <p:cNvSpPr>
              <a:spLocks noChangeShapeType="1"/>
            </p:cNvSpPr>
            <p:nvPr/>
          </p:nvSpPr>
          <p:spPr bwMode="auto">
            <a:xfrm rot="21360000" flipH="1">
              <a:off x="7174753" y="4384583"/>
              <a:ext cx="704381" cy="862415"/>
            </a:xfrm>
            <a:prstGeom prst="line">
              <a:avLst/>
            </a:prstGeom>
            <a:noFill/>
            <a:ln w="76200" algn="ctr">
              <a:solidFill>
                <a:srgbClr val="C832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850902" y="4082411"/>
              <a:ext cx="305408" cy="278654"/>
            </a:xfrm>
            <a:custGeom>
              <a:avLst/>
              <a:gdLst>
                <a:gd name="T0" fmla="*/ 0 w 432"/>
                <a:gd name="T1" fmla="*/ 393 h 393"/>
                <a:gd name="T2" fmla="*/ 141 w 432"/>
                <a:gd name="T3" fmla="*/ 213 h 393"/>
                <a:gd name="T4" fmla="*/ 337 w 432"/>
                <a:gd name="T5" fmla="*/ 129 h 393"/>
                <a:gd name="T6" fmla="*/ 432 w 432"/>
                <a:gd name="T7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" h="393">
                  <a:moveTo>
                    <a:pt x="0" y="393"/>
                  </a:moveTo>
                  <a:cubicBezTo>
                    <a:pt x="23" y="363"/>
                    <a:pt x="85" y="257"/>
                    <a:pt x="141" y="213"/>
                  </a:cubicBezTo>
                  <a:cubicBezTo>
                    <a:pt x="197" y="169"/>
                    <a:pt x="289" y="164"/>
                    <a:pt x="337" y="129"/>
                  </a:cubicBezTo>
                  <a:cubicBezTo>
                    <a:pt x="385" y="94"/>
                    <a:pt x="412" y="27"/>
                    <a:pt x="432" y="0"/>
                  </a:cubicBezTo>
                </a:path>
              </a:pathLst>
            </a:custGeom>
            <a:noFill/>
            <a:ln w="571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 rot="5000082">
              <a:off x="4994535" y="6397134"/>
              <a:ext cx="236752" cy="581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624" y="2369068"/>
              <a:ext cx="1049062" cy="1033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Полилиния 10"/>
            <p:cNvSpPr/>
            <p:nvPr/>
          </p:nvSpPr>
          <p:spPr>
            <a:xfrm>
              <a:off x="1631949" y="5264664"/>
              <a:ext cx="5568950" cy="2114550"/>
            </a:xfrm>
            <a:custGeom>
              <a:avLst/>
              <a:gdLst>
                <a:gd name="connsiteX0" fmla="*/ 5568950 w 5568950"/>
                <a:gd name="connsiteY0" fmla="*/ 0 h 2114550"/>
                <a:gd name="connsiteX1" fmla="*/ 5086350 w 5568950"/>
                <a:gd name="connsiteY1" fmla="*/ 685800 h 2114550"/>
                <a:gd name="connsiteX2" fmla="*/ 4724400 w 5568950"/>
                <a:gd name="connsiteY2" fmla="*/ 1066800 h 2114550"/>
                <a:gd name="connsiteX3" fmla="*/ 4222750 w 5568950"/>
                <a:gd name="connsiteY3" fmla="*/ 1327150 h 2114550"/>
                <a:gd name="connsiteX4" fmla="*/ 2755900 w 5568950"/>
                <a:gd name="connsiteY4" fmla="*/ 1524000 h 2114550"/>
                <a:gd name="connsiteX5" fmla="*/ 2000250 w 5568950"/>
                <a:gd name="connsiteY5" fmla="*/ 1638300 h 2114550"/>
                <a:gd name="connsiteX6" fmla="*/ 1422400 w 5568950"/>
                <a:gd name="connsiteY6" fmla="*/ 1835150 h 2114550"/>
                <a:gd name="connsiteX7" fmla="*/ 641350 w 5568950"/>
                <a:gd name="connsiteY7" fmla="*/ 2038350 h 2114550"/>
                <a:gd name="connsiteX8" fmla="*/ 0 w 5568950"/>
                <a:gd name="connsiteY8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68950" h="2114550">
                  <a:moveTo>
                    <a:pt x="5568950" y="0"/>
                  </a:moveTo>
                  <a:cubicBezTo>
                    <a:pt x="5398029" y="254000"/>
                    <a:pt x="5227108" y="508000"/>
                    <a:pt x="5086350" y="685800"/>
                  </a:cubicBezTo>
                  <a:cubicBezTo>
                    <a:pt x="4945592" y="863600"/>
                    <a:pt x="4868333" y="959908"/>
                    <a:pt x="4724400" y="1066800"/>
                  </a:cubicBezTo>
                  <a:cubicBezTo>
                    <a:pt x="4580467" y="1173692"/>
                    <a:pt x="4550833" y="1250950"/>
                    <a:pt x="4222750" y="1327150"/>
                  </a:cubicBezTo>
                  <a:cubicBezTo>
                    <a:pt x="3894667" y="1403350"/>
                    <a:pt x="3126317" y="1472142"/>
                    <a:pt x="2755900" y="1524000"/>
                  </a:cubicBezTo>
                  <a:cubicBezTo>
                    <a:pt x="2385483" y="1575858"/>
                    <a:pt x="2222500" y="1586442"/>
                    <a:pt x="2000250" y="1638300"/>
                  </a:cubicBezTo>
                  <a:cubicBezTo>
                    <a:pt x="1778000" y="1690158"/>
                    <a:pt x="1648883" y="1768475"/>
                    <a:pt x="1422400" y="1835150"/>
                  </a:cubicBezTo>
                  <a:cubicBezTo>
                    <a:pt x="1195917" y="1901825"/>
                    <a:pt x="878417" y="1991783"/>
                    <a:pt x="641350" y="2038350"/>
                  </a:cubicBezTo>
                  <a:cubicBezTo>
                    <a:pt x="404283" y="2084917"/>
                    <a:pt x="120650" y="2101850"/>
                    <a:pt x="0" y="211455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1391955" y="7141707"/>
              <a:ext cx="479987" cy="475012"/>
            </a:xfrm>
            <a:prstGeom prst="ellipse">
              <a:avLst/>
            </a:prstGeom>
            <a:solidFill>
              <a:srgbClr val="6D8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Кольцо 12"/>
            <p:cNvSpPr/>
            <p:nvPr/>
          </p:nvSpPr>
          <p:spPr>
            <a:xfrm>
              <a:off x="1242686" y="7001344"/>
              <a:ext cx="756211" cy="755739"/>
            </a:xfrm>
            <a:prstGeom prst="donut">
              <a:avLst>
                <a:gd name="adj" fmla="val 2015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8074762" y="3553724"/>
              <a:ext cx="479987" cy="475012"/>
            </a:xfrm>
            <a:prstGeom prst="ellipse">
              <a:avLst/>
            </a:prstGeom>
            <a:solidFill>
              <a:srgbClr val="6D8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Кольцо 14"/>
            <p:cNvSpPr/>
            <p:nvPr/>
          </p:nvSpPr>
          <p:spPr>
            <a:xfrm>
              <a:off x="7936650" y="3402394"/>
              <a:ext cx="756211" cy="755739"/>
            </a:xfrm>
            <a:prstGeom prst="donut">
              <a:avLst>
                <a:gd name="adj" fmla="val 2015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3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15" y="824782"/>
            <a:ext cx="8180888" cy="1115360"/>
          </a:xfrm>
        </p:spPr>
        <p:txBody>
          <a:bodyPr/>
          <a:lstStyle/>
          <a:p>
            <a: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Организационная схема</a:t>
            </a:r>
            <a:b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cap="none" dirty="0" smtClean="0">
                <a:solidFill>
                  <a:srgbClr val="0B62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инвестиционного конкурса</a:t>
            </a:r>
            <a:endParaRPr lang="ru-RU" sz="3200" cap="none" dirty="0">
              <a:solidFill>
                <a:srgbClr val="0B629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3C2DC-6756-4FC7-9328-0F36598658B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35029" y="2540305"/>
            <a:ext cx="3515497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7181" y="2540305"/>
            <a:ext cx="3785092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г. Новосибирск</a:t>
            </a:r>
            <a:endParaRPr lang="ru-RU" dirty="0"/>
          </a:p>
          <a:p>
            <a:r>
              <a:rPr lang="ru-RU" dirty="0"/>
              <a:t>50%</a:t>
            </a:r>
            <a:endParaRPr lang="en-US" dirty="0"/>
          </a:p>
          <a:p>
            <a:endParaRPr lang="ru-RU" dirty="0"/>
          </a:p>
        </p:txBody>
      </p:sp>
      <p:sp>
        <p:nvSpPr>
          <p:cNvPr id="7" name="Текст 6"/>
          <p:cNvSpPr txBox="1">
            <a:spLocks noGrp="1"/>
          </p:cNvSpPr>
          <p:nvPr>
            <p:ph type="body" idx="1"/>
          </p:nvPr>
        </p:nvSpPr>
        <p:spPr>
          <a:xfrm>
            <a:off x="1143000" y="5281892"/>
            <a:ext cx="10882313" cy="15573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«Центральный мост»</a:t>
            </a:r>
          </a:p>
          <a:p>
            <a:pPr marL="457200" indent="-45720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проектной и конкурсной документации</a:t>
            </a:r>
          </a:p>
          <a:p>
            <a:pPr marL="457200" indent="-457200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рганизация и проведение инвестиционного конкурса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3142131" y="4268949"/>
            <a:ext cx="154125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7899098" y="4268949"/>
            <a:ext cx="154125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568960" y="1315754"/>
            <a:ext cx="7800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Проектная панорама моста с воды </a:t>
            </a:r>
            <a:endParaRPr lang="ru-RU" alt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 descr="1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/>
          <a:stretch/>
        </p:blipFill>
        <p:spPr>
          <a:xfrm>
            <a:off x="0" y="2990078"/>
            <a:ext cx="12801599" cy="4250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93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7AB90D2-A504-406F-9453-4E64AB33D54A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611899" y="1244612"/>
            <a:ext cx="8618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28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00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72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4425" indent="158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Проектные</a:t>
            </a:r>
            <a:r>
              <a:rPr lang="en-US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 </a:t>
            </a:r>
            <a:r>
              <a:rPr lang="ru-RU" altLang="ru-RU" sz="3200" b="1" dirty="0" smtClean="0">
                <a:solidFill>
                  <a:srgbClr val="0B629D"/>
                </a:solidFill>
                <a:cs typeface="Arial" panose="020B0604020202020204" pitchFamily="34" charset="0"/>
              </a:rPr>
              <a:t>виды мостового перехода</a:t>
            </a:r>
            <a:endParaRPr lang="ru-RU" altLang="ru-RU" sz="3200" b="1" dirty="0">
              <a:solidFill>
                <a:srgbClr val="0B629D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 descr="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9" y="2127975"/>
            <a:ext cx="5803074" cy="647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1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t="23067" r="15939"/>
          <a:stretch/>
        </p:blipFill>
        <p:spPr>
          <a:xfrm>
            <a:off x="6499654" y="2127975"/>
            <a:ext cx="5661866" cy="647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3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27"/>
</p:tagLst>
</file>

<file path=ppt/theme/theme1.xml><?xml version="1.0" encoding="utf-8"?>
<a:theme xmlns:a="http://schemas.openxmlformats.org/drawingml/2006/main" name="1_Standard_Template_RUS">
  <a:themeElements>
    <a:clrScheme name="VTB Capital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F497D"/>
      </a:accent1>
      <a:accent2>
        <a:srgbClr val="538ED5"/>
      </a:accent2>
      <a:accent3>
        <a:srgbClr val="8DB4E3"/>
      </a:accent3>
      <a:accent4>
        <a:srgbClr val="C5D9F1"/>
      </a:accent4>
      <a:accent5>
        <a:srgbClr val="7F7F7F"/>
      </a:accent5>
      <a:accent6>
        <a:srgbClr val="B2B2B2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VTB Capital">
    <a:dk1>
      <a:sysClr val="windowText" lastClr="000000"/>
    </a:dk1>
    <a:lt1>
      <a:sysClr val="window" lastClr="FFFFFF"/>
    </a:lt1>
    <a:dk2>
      <a:srgbClr val="000000"/>
    </a:dk2>
    <a:lt2>
      <a:srgbClr val="EEECE1"/>
    </a:lt2>
    <a:accent1>
      <a:srgbClr val="1F497D"/>
    </a:accent1>
    <a:accent2>
      <a:srgbClr val="538ED5"/>
    </a:accent2>
    <a:accent3>
      <a:srgbClr val="8DB4E3"/>
    </a:accent3>
    <a:accent4>
      <a:srgbClr val="C5D9F1"/>
    </a:accent4>
    <a:accent5>
      <a:srgbClr val="7F7F7F"/>
    </a:accent5>
    <a:accent6>
      <a:srgbClr val="B2B2B2"/>
    </a:accent6>
    <a:hlink>
      <a:srgbClr val="0000FF"/>
    </a:hlink>
    <a:folHlink>
      <a:srgbClr val="80008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27330</TotalTime>
  <Words>462</Words>
  <Application>Microsoft Office PowerPoint</Application>
  <PresentationFormat>A3 (297x420 мм)</PresentationFormat>
  <Paragraphs>132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Calibri</vt:lpstr>
      <vt:lpstr>Tahoma</vt:lpstr>
      <vt:lpstr>Times New Roman</vt:lpstr>
      <vt:lpstr>Wingdings</vt:lpstr>
      <vt:lpstr>1_Standard_Template_RUS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Организационная схема инвестиционного конкурса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юридического и  финансового консультанта</vt:lpstr>
      <vt:lpstr>Презентация PowerPoint</vt:lpstr>
      <vt:lpstr>Презентация PowerPoint</vt:lpstr>
      <vt:lpstr>Сценарии финансовой модели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Vetrov</dc:creator>
  <cp:lastModifiedBy>Арутюнян Евгений Юрьевич</cp:lastModifiedBy>
  <cp:revision>1639</cp:revision>
  <cp:lastPrinted>2015-03-10T12:46:29Z</cp:lastPrinted>
  <dcterms:created xsi:type="dcterms:W3CDTF">2005-11-21T15:46:26Z</dcterms:created>
  <dcterms:modified xsi:type="dcterms:W3CDTF">2015-03-10T14:00:26Z</dcterms:modified>
</cp:coreProperties>
</file>